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24"/>
  </p:notesMasterIdLst>
  <p:sldIdLst>
    <p:sldId id="620" r:id="rId3"/>
    <p:sldId id="636" r:id="rId4"/>
    <p:sldId id="629" r:id="rId5"/>
    <p:sldId id="634" r:id="rId6"/>
    <p:sldId id="635" r:id="rId7"/>
    <p:sldId id="628" r:id="rId8"/>
    <p:sldId id="606" r:id="rId9"/>
    <p:sldId id="644" r:id="rId10"/>
    <p:sldId id="642" r:id="rId11"/>
    <p:sldId id="622" r:id="rId12"/>
    <p:sldId id="643" r:id="rId13"/>
    <p:sldId id="647" r:id="rId14"/>
    <p:sldId id="624" r:id="rId15"/>
    <p:sldId id="649" r:id="rId16"/>
    <p:sldId id="630" r:id="rId17"/>
    <p:sldId id="651" r:id="rId18"/>
    <p:sldId id="652" r:id="rId19"/>
    <p:sldId id="653" r:id="rId20"/>
    <p:sldId id="654" r:id="rId21"/>
    <p:sldId id="655" r:id="rId22"/>
    <p:sldId id="657" r:id="rId23"/>
  </p:sldIdLst>
  <p:sldSz cx="9144000" cy="6858000" type="screen4x3"/>
  <p:notesSz cx="6797675" cy="992505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FFFF99"/>
    <a:srgbClr val="FFFFFF"/>
    <a:srgbClr val="FF5050"/>
    <a:srgbClr val="000000"/>
    <a:srgbClr val="0099DE"/>
    <a:srgbClr val="0066CC"/>
    <a:srgbClr val="996633"/>
    <a:srgbClr val="CC66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10" autoAdjust="0"/>
    <p:restoredTop sz="95116" autoAdjust="0"/>
  </p:normalViewPr>
  <p:slideViewPr>
    <p:cSldViewPr>
      <p:cViewPr>
        <p:scale>
          <a:sx n="106" d="100"/>
          <a:sy n="106" d="100"/>
        </p:scale>
        <p:origin x="-9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62732A66-835E-4C5D-94A6-4518FD615AFA}" type="datetimeFigureOut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D160BED1-BC1E-4E03-ACB2-5B83B0CF44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7327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60BED1-BC1E-4E03-ACB2-5B83B0CF44EB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639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>
            <a:extLst>
              <a:ext uri="{FF2B5EF4-FFF2-40B4-BE49-F238E27FC236}">
                <a16:creationId xmlns:a16="http://schemas.microsoft.com/office/drawing/2014/main" xmlns="" id="{B2394681-9ACA-4560-B002-5E43AE4D51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>
            <a:extLst>
              <a:ext uri="{FF2B5EF4-FFF2-40B4-BE49-F238E27FC236}">
                <a16:creationId xmlns:a16="http://schemas.microsoft.com/office/drawing/2014/main" xmlns="" id="{B2FFBED2-CE41-4A55-9D96-66ACE8BC36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8436" name="Номер слайда 3">
            <a:extLst>
              <a:ext uri="{FF2B5EF4-FFF2-40B4-BE49-F238E27FC236}">
                <a16:creationId xmlns:a16="http://schemas.microsoft.com/office/drawing/2014/main" xmlns="" id="{8966EB62-98AB-4E0C-A43B-EC62933317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9BEACA-75BD-48C4-9DD4-D2470BCAB990}" type="slidenum">
              <a:rPr kumimoji="0" lang="ru-R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60BED1-BC1E-4E03-ACB2-5B83B0CF44EB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60BED1-BC1E-4E03-ACB2-5B83B0CF44EB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CE9997-2A48-4ECE-A87E-C1AFA0274DC4}" type="slidenum">
              <a:rPr lang="en-US"/>
              <a:pPr/>
              <a:t>18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848EB-8F3D-490D-AFA3-7B6B08F1AE31}" type="datetime1">
              <a:rPr lang="ru-RU" smtClean="0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5C6D9-FC8F-41B8-91CC-A698CF986E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595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2D8D9-5AC6-4058-9F46-6EB66ADC380F}" type="datetime1">
              <a:rPr lang="ru-RU" smtClean="0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0E448-E4E1-4DA3-B643-F8F293E87A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7781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3688A-7BAF-42B1-B301-76DCF00A1655}" type="datetime1">
              <a:rPr lang="ru-RU" smtClean="0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A0499-9FBB-42B5-B74C-F7D6C1E8B7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6108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6425" cy="143351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6425" cy="4522788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18A57-BB82-452C-BFE9-DE9819647042}" type="datetime1">
              <a:rPr lang="ru-RU" smtClean="0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2BE291-675A-469F-BD9A-03A7BE871F8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7185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C25D8BE-F02A-4C98-9CA5-5896C8ADF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59E48-968B-4553-9F84-02AD67F9F2A7}" type="datetime1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14966BC-DA04-4B6D-ABA9-B0733F1AE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1FE9412-8F40-4EF1-8E9B-1EDF88189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7C14B-E452-4BCF-B225-5CA87438F2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7979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826D2C6-BC4C-4C3A-8D4F-421A03222D3A}"/>
              </a:ext>
            </a:extLst>
          </p:cNvPr>
          <p:cNvSpPr/>
          <p:nvPr userDrawn="1"/>
        </p:nvSpPr>
        <p:spPr>
          <a:xfrm>
            <a:off x="-12700" y="0"/>
            <a:ext cx="1055688" cy="6858000"/>
          </a:xfrm>
          <a:prstGeom prst="rect">
            <a:avLst/>
          </a:prstGeom>
          <a:gradFill flip="none" rotWithShape="1">
            <a:gsLst>
              <a:gs pos="0">
                <a:srgbClr val="3F95F3"/>
              </a:gs>
              <a:gs pos="100000">
                <a:schemeClr val="bg1"/>
              </a:gs>
              <a:gs pos="50000">
                <a:srgbClr val="E8EDFA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9EC8B75B-E2D7-4829-802D-7A4D255B46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r="46233" b="8800"/>
          <a:stretch>
            <a:fillRect/>
          </a:stretch>
        </p:blipFill>
        <p:spPr bwMode="auto">
          <a:xfrm>
            <a:off x="-12700" y="603250"/>
            <a:ext cx="946150" cy="625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3">
            <a:extLst>
              <a:ext uri="{FF2B5EF4-FFF2-40B4-BE49-F238E27FC236}">
                <a16:creationId xmlns:a16="http://schemas.microsoft.com/office/drawing/2014/main" xmlns="" id="{7E51384C-E5D3-4AEF-8486-32F769463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FF7902-CAFE-4C87-BD20-D2B826D20BE6}" type="datetime1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xmlns="" id="{E1DBC667-99CF-48B3-AB58-0D029D50F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xmlns="" id="{5C84E792-09F6-4AC8-B1AD-0E2A78B8B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9288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4711838F-A477-4FBC-82CD-CFE5283EF10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3617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54C8195-F6B7-4D84-B123-7D6FC7374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5312B57-ACB8-4908-8FAB-35C0E0DBB0A1}" type="datetime1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2015D86-7E8A-4156-9B62-F0386EB3B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70D6A4C-06D3-4FC9-855F-13F35F42A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865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02CA2499-15BD-4BF9-AB48-DB50AFEF122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2410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E0A569DA-EFA0-4A7E-AC55-0D4706427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8E8499-047B-43DA-9B84-01DF0C71C92F}" type="datetime1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B240E8C2-DDFF-45D6-A00A-A7A099D23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9A826E51-881C-4664-80BB-C4E0A3E48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97B61937-376C-45BF-B669-F9D255039D7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9457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xmlns="" id="{44B65A10-9E0E-427B-8E35-BC80E016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54BEA7-3904-43E9-B012-0FDAC501033E}" type="datetime1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25794229-D69D-4A64-93B9-F6C8FFEF2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xmlns="" id="{697C924F-B2FC-4EE6-943E-49ACDDCE3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A07A9A78-9EC0-4374-AD07-4E6F92C2058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6972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75D6DC4-AC44-447C-A0CC-320E6B35A748}"/>
              </a:ext>
            </a:extLst>
          </p:cNvPr>
          <p:cNvSpPr/>
          <p:nvPr userDrawn="1"/>
        </p:nvSpPr>
        <p:spPr>
          <a:xfrm>
            <a:off x="-12700" y="0"/>
            <a:ext cx="1055688" cy="6858000"/>
          </a:xfrm>
          <a:prstGeom prst="rect">
            <a:avLst/>
          </a:prstGeom>
          <a:gradFill flip="none" rotWithShape="1">
            <a:gsLst>
              <a:gs pos="0">
                <a:srgbClr val="3F95F3"/>
              </a:gs>
              <a:gs pos="100000">
                <a:schemeClr val="bg1"/>
              </a:gs>
              <a:gs pos="50000">
                <a:srgbClr val="E8EDFA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98B0FFA-5DBF-4BD9-B349-228D2EBC6A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r="46233" b="8800"/>
          <a:stretch>
            <a:fillRect/>
          </a:stretch>
        </p:blipFill>
        <p:spPr bwMode="auto">
          <a:xfrm>
            <a:off x="-12700" y="603250"/>
            <a:ext cx="946150" cy="625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DA9EBFD4-33AC-453E-ACAF-D15E70DDD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D52593C-BB2A-4D7E-9932-6C5B1C213334}" type="datetime1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D600C01B-A427-4861-93EA-571AAABAE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533181DE-88F2-40FC-AD59-A6B5A9981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B24A9534-56D6-433F-AEF9-05B269641BA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0474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E828F83-C34D-483C-A6D6-E8757DD4A220}"/>
              </a:ext>
            </a:extLst>
          </p:cNvPr>
          <p:cNvSpPr/>
          <p:nvPr userDrawn="1"/>
        </p:nvSpPr>
        <p:spPr>
          <a:xfrm>
            <a:off x="-12700" y="0"/>
            <a:ext cx="1055688" cy="6858000"/>
          </a:xfrm>
          <a:prstGeom prst="rect">
            <a:avLst/>
          </a:prstGeom>
          <a:gradFill flip="none" rotWithShape="1">
            <a:gsLst>
              <a:gs pos="0">
                <a:srgbClr val="3F95F3"/>
              </a:gs>
              <a:gs pos="100000">
                <a:schemeClr val="bg1"/>
              </a:gs>
              <a:gs pos="50000">
                <a:srgbClr val="E8EDFA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740399-98AA-4082-8055-91F413CE25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r="46233" b="8800"/>
          <a:stretch>
            <a:fillRect/>
          </a:stretch>
        </p:blipFill>
        <p:spPr bwMode="auto">
          <a:xfrm>
            <a:off x="-12700" y="603250"/>
            <a:ext cx="946150" cy="625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4D84FA8-20FA-477A-B9AB-31849CB20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448A5A-2FAF-488A-A310-DB36A26D9E12}" type="datetime1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170965C-C682-401E-8A11-6E8138724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C0DA6F2-AF3E-43F1-9040-C29B69C9B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24466311-F77E-401F-A253-FEF0231DE2E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3671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-12172" y="0"/>
            <a:ext cx="1055780" cy="6858000"/>
          </a:xfrm>
          <a:prstGeom prst="rect">
            <a:avLst/>
          </a:prstGeom>
          <a:gradFill flip="none" rotWithShape="1">
            <a:gsLst>
              <a:gs pos="0">
                <a:srgbClr val="3F95F3"/>
              </a:gs>
              <a:gs pos="100000">
                <a:schemeClr val="bg1"/>
              </a:gs>
              <a:gs pos="50000">
                <a:srgbClr val="E8EDFA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C:\1\decor3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r="46233" b="8799"/>
          <a:stretch/>
        </p:blipFill>
        <p:spPr bwMode="auto">
          <a:xfrm>
            <a:off x="-12172" y="603448"/>
            <a:ext cx="945622" cy="625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205DE-BA3C-414D-A83E-2D5695C774A6}" type="datetime1">
              <a:rPr lang="ru-RU" smtClean="0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98636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0279F-62A3-47A9-BB75-59249051AF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369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EEBCAFDE-F6C9-4879-885F-2EDCE9E81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E5573-1212-45E9-BD81-BCB902671782}" type="datetime1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9BF18E91-C302-443E-BBEA-85F48D0E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B5B11BC9-D2B8-479F-B52A-1A38EA800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FC33E7-657F-4DA4-85C8-DC70965C665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53765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5EF771EF-6400-4560-AB7A-661968653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0A27C-958D-46D2-9C85-81F40A0C01F6}" type="datetime1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29CEB168-142F-4389-A994-6634371F4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08DDFF65-0C07-49B1-BBA0-BBA2DD58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FA7B62-F986-4829-AD95-9028C51806C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8141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9CA2B07-F799-4232-8F29-B2D57B35E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89C01-5147-448C-915C-504C681DDDE6}" type="datetime1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E446A6A-D65E-4B93-A3E8-0D773FEE8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3BC0717-D2A0-4957-AFD8-0E8F5A5A8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6D6ACB-B40C-4AA4-9C67-E0CAF1D6A15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4505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63A2DFE-BAAC-4677-940B-B6A6442A6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2CAFA-2E05-4B28-B0AA-2AED4BA0F56E}" type="datetime1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8B9ABA5-928B-45CC-9BBE-A4EA0C152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C17216A-9DE9-436C-944E-67E627F8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E105E6-47BA-4C31-9427-0965DDB48CD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3379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6425" cy="143351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6425" cy="4522788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5A306B3-327C-4614-9980-5B5A4ED17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72D40A-BB82-4BFD-BBF4-A4A5C733BF82}" type="datetime1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C0DC84E-108F-4B54-9872-00FF5328A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28E3D9D-DBD2-4404-87AF-F93F997BF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D30212-0819-4F87-9413-3CC27ED3BD0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9470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7AA95-44AE-4A2E-BE34-2BD5118939F5}" type="datetime1">
              <a:rPr lang="ru-RU" smtClean="0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8574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8D025-8A25-4B21-9601-6347ADC3CC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0015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D709A-5208-4C67-B420-13EB5626106E}" type="datetime1">
              <a:rPr lang="ru-RU" smtClean="0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5F941-680D-40BB-8714-1042E26710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9382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A98E2-35C7-4957-8F69-2D93787D68EA}" type="datetime1">
              <a:rPr lang="ru-RU" smtClean="0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F6788-EC0A-41B7-A5EA-170B33DB1C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0035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-12172" y="0"/>
            <a:ext cx="1055780" cy="6858000"/>
          </a:xfrm>
          <a:prstGeom prst="rect">
            <a:avLst/>
          </a:prstGeom>
          <a:gradFill flip="none" rotWithShape="1">
            <a:gsLst>
              <a:gs pos="0">
                <a:srgbClr val="3F95F3"/>
              </a:gs>
              <a:gs pos="100000">
                <a:schemeClr val="bg1"/>
              </a:gs>
              <a:gs pos="50000">
                <a:srgbClr val="E8EDFA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C:\1\decor3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r="46233" b="8799"/>
          <a:stretch/>
        </p:blipFill>
        <p:spPr bwMode="auto">
          <a:xfrm>
            <a:off x="-12172" y="603448"/>
            <a:ext cx="945622" cy="625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EAFA8-11E7-4A72-A4D2-987AF1FD19F9}" type="datetime1">
              <a:rPr lang="ru-RU" smtClean="0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91343-BADB-4795-9224-FCC2E5CBE2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0312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-12172" y="0"/>
            <a:ext cx="1055780" cy="6858000"/>
          </a:xfrm>
          <a:prstGeom prst="rect">
            <a:avLst/>
          </a:prstGeom>
          <a:gradFill flip="none" rotWithShape="1">
            <a:gsLst>
              <a:gs pos="0">
                <a:srgbClr val="3F95F3"/>
              </a:gs>
              <a:gs pos="100000">
                <a:schemeClr val="bg1"/>
              </a:gs>
              <a:gs pos="50000">
                <a:srgbClr val="E8EDFA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C:\1\decor3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r="46233" b="8799"/>
          <a:stretch/>
        </p:blipFill>
        <p:spPr bwMode="auto">
          <a:xfrm>
            <a:off x="-12172" y="603448"/>
            <a:ext cx="945622" cy="625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0855-CE90-4663-848A-971F9DD59B34}" type="datetime1">
              <a:rPr lang="ru-RU" smtClean="0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4BC47-DA71-4886-B1FF-A4E08AF030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54431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9CF31-3E92-477F-9557-F4115913F73E}" type="datetime1">
              <a:rPr lang="ru-RU" smtClean="0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68DF2-E80E-4122-BEA0-1DB5CEC1A9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4176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F7888-56A6-4337-9901-C35AB2490926}" type="datetime1">
              <a:rPr lang="ru-RU" smtClean="0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241A9-3314-4A7A-BD57-0BB1E710AE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4449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97CB77D-E8AF-40C1-98C4-9EF2E5B6D57C}" type="datetime1">
              <a:rPr lang="ru-RU" smtClean="0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DB5050E-7BE7-4D84-BB74-A43EF13B50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xmlns="" id="{D5F1DA21-629B-40D7-AF44-12A37D4505D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xmlns="" id="{89A0F7C7-BFD0-4C5E-BCC8-4FFE87661B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C30ED4E-CBC8-4937-A27A-11936B679C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C94AF2-D82D-4FE3-80A6-9C0C9BE8B75A}" type="datetime1">
              <a:rPr lang="ru-RU"/>
              <a:pPr>
                <a:defRPr/>
              </a:pPr>
              <a:t>22.12.2021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06F6138-F722-4EEF-A317-29BD490940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2EE319D-2C0E-4EF4-A671-DFB114574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5E90D23B-6DB7-4097-B8FD-9EFF076AB1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0325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0.pn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jpeg"/><Relationship Id="rId5" Type="http://schemas.openxmlformats.org/officeDocument/2006/relationships/image" Target="../media/image49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pn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10" Type="http://schemas.openxmlformats.org/officeDocument/2006/relationships/image" Target="../media/image78.png"/><Relationship Id="rId4" Type="http://schemas.openxmlformats.org/officeDocument/2006/relationships/image" Target="../media/image72.jpeg"/><Relationship Id="rId9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A5C6D9-FC8F-41B8-91CC-A698CF986E1A}" type="slidenum">
              <a:rPr lang="ru-RU" altLang="ru-RU" smtClean="0"/>
              <a:pPr>
                <a:defRPr/>
              </a:pPr>
              <a:t>1</a:t>
            </a:fld>
            <a:endParaRPr lang="ru-RU" alt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73" y="-6538"/>
            <a:ext cx="9144000" cy="688538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07504" y="116632"/>
            <a:ext cx="8784976" cy="120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бюджетное дошкольное 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образовательное учреждение «Детский сад №4»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23648" y="1052736"/>
            <a:ext cx="5346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ИТОГИ </a:t>
            </a:r>
          </a:p>
          <a:p>
            <a:pPr algn="ctr"/>
            <a:r>
              <a:rPr lang="ru-RU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202</a:t>
            </a:r>
            <a:r>
              <a:rPr lang="en-US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r>
              <a:rPr lang="ru-RU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ГОДА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34027" y="6156704"/>
            <a:ext cx="2731930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0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декабря 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2021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г.</a:t>
            </a:r>
          </a:p>
        </p:txBody>
      </p:sp>
      <p:pic>
        <p:nvPicPr>
          <p:cNvPr id="7" name="Picture 2" descr="https://pp.userapi.com/c840631/v840631568/813de/k04388nTjQ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2814" y="3430161"/>
            <a:ext cx="4368517" cy="2911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72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3">
            <a:extLst>
              <a:ext uri="{FF2B5EF4-FFF2-40B4-BE49-F238E27FC236}">
                <a16:creationId xmlns:a16="http://schemas.microsoft.com/office/drawing/2014/main" xmlns="" id="{C34D9719-C791-4FB5-A3E2-831B29900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0D1FF6-E5D7-4C8D-AD93-E97C00CF853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17AFCA20-E454-4729-8389-7F2892FD27D5}"/>
              </a:ext>
            </a:extLst>
          </p:cNvPr>
          <p:cNvSpPr/>
          <p:nvPr/>
        </p:nvSpPr>
        <p:spPr>
          <a:xfrm>
            <a:off x="539750" y="333375"/>
            <a:ext cx="8208963" cy="6143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5F8D7EC-B4CA-4DC8-80D3-F991F76EE16D}"/>
              </a:ext>
            </a:extLst>
          </p:cNvPr>
          <p:cNvSpPr/>
          <p:nvPr/>
        </p:nvSpPr>
        <p:spPr>
          <a:xfrm>
            <a:off x="0" y="0"/>
            <a:ext cx="5832648" cy="403187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Порубова</a:t>
            </a:r>
            <a:r>
              <a:rPr kumimoji="0" lang="ru-R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Э.Г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.,</a:t>
            </a:r>
            <a:r>
              <a:rPr kumimoji="0" lang="ru-RU" alt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Красильникова И.Г., воспитатели, Муниципальный конкурс стендовых докладов «Эту землю Родиной зову», номинация «Память нашу не стереть с годами», диплом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степени</a:t>
            </a:r>
            <a:r>
              <a:rPr kumimoji="0" lang="ru-R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июль 2021г.;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Красильникова И.Г., воспитатель, Межрегиональный конкурс методических и дидактических  разработок «ЛОГОФЕСТ», в номинации «Все начинается с логопеда (дефектолога, педагога)», диплом 3 степени, октябрь 2021г.;</a:t>
            </a:r>
          </a:p>
          <a:p>
            <a:pPr lvl="0" algn="just">
              <a:buFont typeface="Arial" panose="020B0604020202020204" pitchFamily="34" charset="0"/>
              <a:buChar char="•"/>
              <a:defRPr/>
            </a:pP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Тохтуева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С.Я., музыкальный руководитель,  Краевой (открытый) колыбельный фестиваль «Колыбельные моей семьи», диплом 1 степени, ноябрь 2021г.,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Муниципальный этап  «Учитель года 2020- 2021 года, февраль 2021г.;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Вишнякова Н.В.,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Голева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О.Ф,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Дитятева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Е.В., воспитатели, Межрегиональный конкурс «Игра, как маленькая жизнь», номинация «Театр, где играем мы», диплом, май 2021г.</a:t>
            </a:r>
          </a:p>
        </p:txBody>
      </p:sp>
      <p:pic>
        <p:nvPicPr>
          <p:cNvPr id="12293" name="Рисунок 6">
            <a:extLst>
              <a:ext uri="{FF2B5EF4-FFF2-40B4-BE49-F238E27FC236}">
                <a16:creationId xmlns:a16="http://schemas.microsoft.com/office/drawing/2014/main" xmlns="" id="{7C764A85-631C-44A2-81E2-DF64432E77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7748">
            <a:off x="6148243" y="94300"/>
            <a:ext cx="1368152" cy="18710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Рисунок 8">
            <a:extLst>
              <a:ext uri="{FF2B5EF4-FFF2-40B4-BE49-F238E27FC236}">
                <a16:creationId xmlns:a16="http://schemas.microsoft.com/office/drawing/2014/main" xmlns="" id="{0649D454-B8A5-4E41-8CEB-59F5524931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2387">
            <a:off x="6197952" y="1029465"/>
            <a:ext cx="1368152" cy="193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Рисунок 1">
            <a:extLst>
              <a:ext uri="{FF2B5EF4-FFF2-40B4-BE49-F238E27FC236}">
                <a16:creationId xmlns:a16="http://schemas.microsoft.com/office/drawing/2014/main" xmlns="" id="{310F9822-92E9-4985-9763-E29D6CB9B6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8013">
            <a:off x="7606549" y="252406"/>
            <a:ext cx="1324592" cy="187220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59832" y="4077072"/>
            <a:ext cx="5940152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ru-RU" altLang="en-U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Дернова</a:t>
            </a:r>
            <a:r>
              <a:rPr lang="ru-RU" alt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Г.Д., Красильникова И.Г., педагоги, V Всероссийском конкурсе центров и программ родительского просвещения, в номинации «Программы и проекты родительского просвещения психолого-педагогической направленности», диплом, ноябрь 2021г.;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ru-RU" altLang="en-U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Дернова</a:t>
            </a:r>
            <a:r>
              <a:rPr lang="ru-RU" alt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Г.Д., Красильникова И.Г., педагоги, «Краевой фестиваль-конкурс «</a:t>
            </a:r>
            <a:r>
              <a:rPr lang="ru-RU" altLang="en-U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Прикамская</a:t>
            </a:r>
            <a:r>
              <a:rPr lang="ru-RU" alt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семья - 2021», посвященный Году науки и технологий в России и современным подходам к организации интеллектуально-познавательной деятельности в условиях семейного клуба», диплом финалиста, декабрь 2021г.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endParaRPr lang="ru-RU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F:\Документы Ленина\Патриотизм и межнациональное воспитание\2021\отчёты 2021\2 пол.2021\Конкурс Колыбельная 2021 Лауреат 1 ст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00109">
            <a:off x="7316739" y="1298301"/>
            <a:ext cx="1333214" cy="18722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1" name="Picture 1" descr="F:\ФОТО Ленина\2020-2021\Весна\1.jpg"/>
          <p:cNvPicPr>
            <a:picLocks noChangeAspect="1" noChangeArrowheads="1"/>
          </p:cNvPicPr>
          <p:nvPr/>
        </p:nvPicPr>
        <p:blipFill>
          <a:blip r:embed="rId7" cstate="print"/>
          <a:srcRect t="18066"/>
          <a:stretch>
            <a:fillRect/>
          </a:stretch>
        </p:blipFill>
        <p:spPr bwMode="auto">
          <a:xfrm>
            <a:off x="467544" y="4293096"/>
            <a:ext cx="1944216" cy="212396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5" name="Picture 1" descr="C:\Users\1\AppData\Local\Temp\Rar$DIa0.171\Выступление на краевой конференции по здоровьесбережению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682120">
            <a:off x="6078276" y="2265694"/>
            <a:ext cx="1243305" cy="17598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6" name="Picture 2" descr="C:\Users\user\Downloads\Диплом доклад Форум Тохтуева О. Я. март 2021_page-00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002631">
            <a:off x="7377295" y="2337957"/>
            <a:ext cx="1168558" cy="16532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D03143A-D904-4BD3-9E37-C8B12538F9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50" t="6311" r="34250" b="11678"/>
          <a:stretch/>
        </p:blipFill>
        <p:spPr>
          <a:xfrm>
            <a:off x="2462957" y="4318820"/>
            <a:ext cx="1404718" cy="20562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1843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225291"/>
              </p:ext>
            </p:extLst>
          </p:nvPr>
        </p:nvGraphicFramePr>
        <p:xfrm>
          <a:off x="3706468" y="4488306"/>
          <a:ext cx="1453238" cy="2056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8" name="Acrobat Document" r:id="rId4" imgW="4533695" imgH="6415848" progId="AcroExch.Document.DC">
                  <p:embed/>
                </p:oleObj>
              </mc:Choice>
              <mc:Fallback>
                <p:oleObj name="Acrobat Document" r:id="rId4" imgW="4533695" imgH="6415848" progId="AcroExch.Document.DC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6468" y="4488306"/>
                        <a:ext cx="1453238" cy="205621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4" name="Номер слайда 3">
            <a:extLst>
              <a:ext uri="{FF2B5EF4-FFF2-40B4-BE49-F238E27FC236}">
                <a16:creationId xmlns:a16="http://schemas.microsoft.com/office/drawing/2014/main" xmlns="" id="{306AE017-D81F-48BD-A828-8B4638798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690371-E42F-4523-8C45-ED7395A364C7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головок 4">
            <a:extLst>
              <a:ext uri="{FF2B5EF4-FFF2-40B4-BE49-F238E27FC236}">
                <a16:creationId xmlns:a16="http://schemas.microsoft.com/office/drawing/2014/main" xmlns="" id="{A56070EB-D20A-4891-9739-7A8388A71C74}"/>
              </a:ext>
            </a:extLst>
          </p:cNvPr>
          <p:cNvSpPr txBox="1">
            <a:spLocks/>
          </p:cNvSpPr>
          <p:nvPr/>
        </p:nvSpPr>
        <p:spPr bwMode="auto">
          <a:xfrm>
            <a:off x="319088" y="106363"/>
            <a:ext cx="4732337" cy="461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Публикации: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DB7542E-B482-44DB-8348-D49718DE99EC}"/>
              </a:ext>
            </a:extLst>
          </p:cNvPr>
          <p:cNvSpPr/>
          <p:nvPr/>
        </p:nvSpPr>
        <p:spPr>
          <a:xfrm>
            <a:off x="-12645" y="662580"/>
            <a:ext cx="8891463" cy="427809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Суркова Н.М., </a:t>
            </a:r>
            <a:r>
              <a:rPr kumimoji="0" lang="ru-RU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Дернова</a:t>
            </a:r>
            <a:r>
              <a:rPr kumimoji="0" lang="ru-RU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Г.Д.,  Всероссийская  научно-практическая  конференция «Открытый мир: объединяем усилия!», в сборнике статья «Формирование единого пространства: детский сад-семья в условиях работы специалистов с детьми с ОВЗ», январь 2021 г.;</a:t>
            </a:r>
          </a:p>
          <a:p>
            <a:pPr lvl="0" algn="just">
              <a:buFont typeface="Arial" panose="020B0604020202020204" pitchFamily="34" charset="0"/>
              <a:buChar char="•"/>
              <a:defRPr/>
            </a:pPr>
            <a:r>
              <a:rPr kumimoji="0" lang="ru-RU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Красильникова И.Г.,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Дернова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Г.Д.,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Суркова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Н.М.,</a:t>
            </a:r>
            <a:r>
              <a:rPr kumimoji="0" lang="ru-R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педагоги</a:t>
            </a:r>
            <a:r>
              <a:rPr kumimoji="0" lang="ru-R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Всероссийское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сетевое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издание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ФОНД 21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века</a:t>
            </a:r>
            <a:r>
              <a:rPr lang="ru-RU" alt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Искусство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взаимодействия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педагогов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родителями</a:t>
            </a:r>
            <a:r>
              <a:rPr kumimoji="0" lang="ru-R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», август 2021г.;</a:t>
            </a:r>
            <a:r>
              <a:rPr lang="ru-RU" alt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Минакова М.П.,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Кисляницина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Н.В., Гущина Е.В.,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Цюрпита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Т.А., Посохина М.В., педагоги, в сборнике материалов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VII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Межмуниципальной конференции реализации ФГОС ДО «Педагогические смыслы и новые возможности ранней профориентации детей дошкольного возраста»,  апрель 2021г.;</a:t>
            </a:r>
            <a:endParaRPr lang="ru-RU" altLang="en-US" sz="1600" dirty="0">
              <a:solidFill>
                <a:prstClr val="black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just">
              <a:buFont typeface="Arial" panose="020B0604020202020204" pitchFamily="34" charset="0"/>
              <a:buChar char="•"/>
              <a:defRPr/>
            </a:pPr>
            <a:r>
              <a:rPr lang="en-US" altLang="en-US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Гостюхина</a:t>
            </a:r>
            <a:r>
              <a:rPr lang="en-US" alt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Л.А., </a:t>
            </a:r>
            <a:r>
              <a:rPr lang="en-US" altLang="en-US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r>
              <a:rPr lang="en-US" alt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en-US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Всероссийск</a:t>
            </a:r>
            <a:r>
              <a:rPr lang="en-US" altLang="en-US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ое</a:t>
            </a:r>
            <a:r>
              <a:rPr lang="en-US" alt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периодическое</a:t>
            </a:r>
            <a:r>
              <a:rPr lang="en-US" alt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издание</a:t>
            </a:r>
            <a:r>
              <a:rPr lang="ru-RU" alt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altLang="en-US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Дошкольник.РФ</a:t>
            </a:r>
            <a:r>
              <a:rPr lang="ru-RU" alt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alt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altLang="en-US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Проектная</a:t>
            </a:r>
            <a:r>
              <a:rPr lang="en-US" alt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  <a:r>
              <a:rPr lang="en-US" alt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как</a:t>
            </a:r>
            <a:r>
              <a:rPr lang="en-US" alt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способ</a:t>
            </a:r>
            <a:r>
              <a:rPr lang="en-US" alt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формирования</a:t>
            </a:r>
            <a:r>
              <a:rPr lang="en-US" alt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финансовой</a:t>
            </a:r>
            <a:r>
              <a:rPr lang="en-US" alt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грамотности</a:t>
            </a:r>
            <a:r>
              <a:rPr lang="en-US" alt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en-US" alt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дошкольного</a:t>
            </a:r>
            <a:r>
              <a:rPr lang="en-US" alt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возраста</a:t>
            </a:r>
            <a:r>
              <a:rPr lang="ru-RU" alt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alt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сентябрь</a:t>
            </a:r>
            <a:r>
              <a:rPr lang="en-US" alt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2021г.</a:t>
            </a:r>
            <a:r>
              <a:rPr lang="ru-RU" alt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Ширяева Р.И., воспитатель, публикация «В гости на полянку», в научно – образовательном журнале «Вестник дошкольного образования», сентябрь 2021г.</a:t>
            </a:r>
          </a:p>
          <a:p>
            <a:pPr lvl="0">
              <a:buFont typeface="Arial" panose="020B0604020202020204" pitchFamily="34" charset="0"/>
              <a:buChar char="•"/>
              <a:defRPr/>
            </a:pPr>
            <a:endParaRPr lang="ru-RU" altLang="en-US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anose="020B0604020202020204" pitchFamily="34" charset="0"/>
              <a:buChar char="•"/>
              <a:defRPr/>
            </a:pPr>
            <a:endParaRPr lang="ru-RU" alt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8" name="Рисунок 1">
            <a:extLst>
              <a:ext uri="{FF2B5EF4-FFF2-40B4-BE49-F238E27FC236}">
                <a16:creationId xmlns:a16="http://schemas.microsoft.com/office/drawing/2014/main" xmlns="" id="{5608D43F-8C1C-4204-946D-09D64ED7DF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41" y="4677970"/>
            <a:ext cx="2058641" cy="145905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Рисунок 2">
            <a:extLst>
              <a:ext uri="{FF2B5EF4-FFF2-40B4-BE49-F238E27FC236}">
                <a16:creationId xmlns:a16="http://schemas.microsoft.com/office/drawing/2014/main" xmlns="" id="{7FD3685E-0531-435B-B7EF-B7609DE336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9" t="4353" r="22574" b="5521"/>
          <a:stretch>
            <a:fillRect/>
          </a:stretch>
        </p:blipFill>
        <p:spPr bwMode="auto">
          <a:xfrm>
            <a:off x="5051425" y="4318820"/>
            <a:ext cx="1423988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Рисунок 8">
            <a:extLst>
              <a:ext uri="{FF2B5EF4-FFF2-40B4-BE49-F238E27FC236}">
                <a16:creationId xmlns:a16="http://schemas.microsoft.com/office/drawing/2014/main" xmlns="" id="{1821DB54-9DAE-48C2-9FAD-0F7A57AA55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72" y="4296834"/>
            <a:ext cx="1331913" cy="188436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Рисунок 6">
            <a:extLst>
              <a:ext uri="{FF2B5EF4-FFF2-40B4-BE49-F238E27FC236}">
                <a16:creationId xmlns:a16="http://schemas.microsoft.com/office/drawing/2014/main" xmlns="" id="{CCA04753-7502-4CF6-AB68-A0ECE5A67E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217" y="4591251"/>
            <a:ext cx="1261921" cy="17837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6632"/>
            <a:ext cx="8640960" cy="4608512"/>
          </a:xfrm>
        </p:spPr>
        <p:txBody>
          <a:bodyPr/>
          <a:lstStyle/>
          <a:p>
            <a:pPr marL="0" indent="0" algn="just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Астремская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М.О., воспитатель, сборник «В мире LEGO- технологий» материалы регионального семинара «Образовательная робототехника и конструирование в детском саду», март 2021;</a:t>
            </a:r>
          </a:p>
          <a:p>
            <a:pPr marL="0" indent="0" algn="just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Гатауллина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Е.Г., Мардеева Ф.А., воспитатели, во Всероссийском журнале «Воспитатель детского сада», с авторской статьёй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Лепбук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«6 шагов к здоровью», март 2021г.;</a:t>
            </a:r>
          </a:p>
          <a:p>
            <a:pPr marL="0" indent="0" algn="just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Астремская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М.О., воспитатель, сборник «Педагогическая теория и практика: актуальные идеи и успешный опыт в условиях модернизации российского образования», проект «Безопасное колесо» (Федеральный инновационный центр образования «Эталон»), сентябрь 2021г.;</a:t>
            </a:r>
          </a:p>
          <a:p>
            <a:pPr marL="0" indent="0" algn="just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Тохтуева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С.Я., музыкальный руководитель, публикация «Хореография, как одно из средств формирования гендерной культуры дошкольников», сайт «Социальное партнёрство в сфере образования «Педагогический альманах», сентябрь 2021г.;</a:t>
            </a:r>
          </a:p>
          <a:p>
            <a:pPr marL="174625" indent="-174625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Посохина М.В. Диплом победителя за III место во Всероссийском конкурсе «Лучшая </a:t>
            </a:r>
          </a:p>
          <a:p>
            <a:pPr algn="just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разработка» с проектом: «Приобщение детей раннего возраста к духовно – </a:t>
            </a:r>
          </a:p>
          <a:p>
            <a:pPr algn="just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нравственному воспитанию посредством формирования первоначальных представлений о семье, </a:t>
            </a:r>
          </a:p>
          <a:p>
            <a:pPr algn="just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чувства привязанности и любви к своим родителям» Всероссийский журнал </a:t>
            </a:r>
          </a:p>
          <a:p>
            <a:pPr algn="just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«Воспитатель детского сада», август 2021г.</a:t>
            </a:r>
          </a:p>
          <a:p>
            <a:pPr>
              <a:defRPr/>
            </a:pPr>
            <a:endParaRPr 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ED345A9-A840-420C-84AB-A586971B47B5}" type="slidenum">
              <a:rPr lang="ru-RU" altLang="ru-RU" smtClean="0">
                <a:cs typeface="Arial" charset="0"/>
              </a:rPr>
              <a:pPr/>
              <a:t>12</a:t>
            </a:fld>
            <a:endParaRPr lang="ru-RU" altLang="ru-RU">
              <a:cs typeface="Arial" charset="0"/>
            </a:endParaRPr>
          </a:p>
        </p:txBody>
      </p:sp>
      <p:pic>
        <p:nvPicPr>
          <p:cNvPr id="12293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035" y="4725144"/>
            <a:ext cx="2000865" cy="137017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295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822" y="4281165"/>
            <a:ext cx="1424143" cy="18960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2D9E6FD-1801-4590-A11B-039BFBF24F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63" t="20586" r="25587" b="6580"/>
          <a:stretch/>
        </p:blipFill>
        <p:spPr>
          <a:xfrm>
            <a:off x="6444208" y="4782253"/>
            <a:ext cx="1368152" cy="19762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073" name="Picture 1" descr="C:\Users\1\AppData\Local\Temp\Rar$DIa0.785\ЦюрпитаТА.jpg"/>
          <p:cNvPicPr>
            <a:picLocks noChangeAspect="1" noChangeArrowheads="1"/>
          </p:cNvPicPr>
          <p:nvPr/>
        </p:nvPicPr>
        <p:blipFill>
          <a:blip r:embed="rId5" cstate="print"/>
          <a:srcRect l="1438" t="21246" r="4673" b="30454"/>
          <a:stretch>
            <a:fillRect/>
          </a:stretch>
        </p:blipFill>
        <p:spPr bwMode="auto">
          <a:xfrm rot="5400000">
            <a:off x="4918480" y="4575768"/>
            <a:ext cx="1944216" cy="1375908"/>
          </a:xfrm>
          <a:prstGeom prst="rect">
            <a:avLst/>
          </a:prstGeom>
          <a:noFill/>
        </p:spPr>
      </p:pic>
      <p:pic>
        <p:nvPicPr>
          <p:cNvPr id="9" name="Рисунок 4">
            <a:extLst>
              <a:ext uri="{FF2B5EF4-FFF2-40B4-BE49-F238E27FC236}">
                <a16:creationId xmlns:a16="http://schemas.microsoft.com/office/drawing/2014/main" xmlns="" id="{BD37027E-2EEE-4C1A-B85C-92A96C8568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744" y="4685297"/>
            <a:ext cx="1435100" cy="202723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44706" y="5160939"/>
            <a:ext cx="2006052" cy="141826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0049E20-ED85-4C02-8BDC-61E317CEEB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75" t="21888" r="29164" b="30986"/>
          <a:stretch/>
        </p:blipFill>
        <p:spPr>
          <a:xfrm>
            <a:off x="7541450" y="709971"/>
            <a:ext cx="1277113" cy="17567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350" name="Рисунок 14">
            <a:extLst>
              <a:ext uri="{FF2B5EF4-FFF2-40B4-BE49-F238E27FC236}">
                <a16:creationId xmlns:a16="http://schemas.microsoft.com/office/drawing/2014/main" xmlns="" id="{B82BDF42-9A6D-468F-9041-C0EC9EBB86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559" y="1950342"/>
            <a:ext cx="1310848" cy="174406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Рисунок 12">
            <a:extLst>
              <a:ext uri="{FF2B5EF4-FFF2-40B4-BE49-F238E27FC236}">
                <a16:creationId xmlns:a16="http://schemas.microsoft.com/office/drawing/2014/main" xmlns="" id="{1EAFF79C-B649-4449-9DC9-45957F698C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912" y="5346400"/>
            <a:ext cx="1854200" cy="131286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Рисунок 1">
            <a:extLst>
              <a:ext uri="{FF2B5EF4-FFF2-40B4-BE49-F238E27FC236}">
                <a16:creationId xmlns:a16="http://schemas.microsoft.com/office/drawing/2014/main" xmlns="" id="{3B66B773-36D1-4E94-9C73-E8CB58D72B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568" y="5133181"/>
            <a:ext cx="1868487" cy="13223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Номер слайда 3">
            <a:extLst>
              <a:ext uri="{FF2B5EF4-FFF2-40B4-BE49-F238E27FC236}">
                <a16:creationId xmlns:a16="http://schemas.microsoft.com/office/drawing/2014/main" xmlns="" id="{0513ADEA-B0D4-456D-A331-C62C71C1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4313A55-27F1-4378-9B00-753987D3F9DE}" type="slidenum">
              <a:rPr lang="ru-RU" altLang="ru-RU">
                <a:solidFill>
                  <a:srgbClr val="898989"/>
                </a:solidFill>
              </a:rPr>
              <a:pPr eaLnBrk="1" hangingPunct="1"/>
              <a:t>13</a:t>
            </a:fld>
            <a:endParaRPr lang="ru-RU" altLang="ru-RU" dirty="0">
              <a:solidFill>
                <a:srgbClr val="898989"/>
              </a:solidFill>
            </a:endParaRPr>
          </a:p>
        </p:txBody>
      </p:sp>
      <p:sp>
        <p:nvSpPr>
          <p:cNvPr id="16" name="Заголовок 4">
            <a:extLst>
              <a:ext uri="{FF2B5EF4-FFF2-40B4-BE49-F238E27FC236}">
                <a16:creationId xmlns:a16="http://schemas.microsoft.com/office/drawing/2014/main" xmlns="" id="{92A8AF00-B1AD-4552-9EF8-75D17792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3" y="188913"/>
            <a:ext cx="7918450" cy="40005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Достижения наших воспитанников:</a:t>
            </a:r>
          </a:p>
        </p:txBody>
      </p:sp>
      <p:sp>
        <p:nvSpPr>
          <p:cNvPr id="14341" name="Прямоугольник 17">
            <a:extLst>
              <a:ext uri="{FF2B5EF4-FFF2-40B4-BE49-F238E27FC236}">
                <a16:creationId xmlns:a16="http://schemas.microsoft.com/office/drawing/2014/main" xmlns="" id="{C2DE257B-78BD-4140-95E7-78ACEC124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566" y="626269"/>
            <a:ext cx="7308304" cy="492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«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Ларец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сказок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диплом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г.;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dirty="0">
                <a:latin typeface="Times New Roman" panose="02020603050405020304" pitchFamily="18" charset="0"/>
                <a:cs typeface="Calibri" panose="020F0502020204030204" pitchFamily="34" charset="0"/>
              </a:rPr>
              <a:t>Всероссийский конкурс детско- прикладного творчества «Эврика», дипломы, январь 2021г.;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Times New Roman" panose="02020603050405020304" pitchFamily="18" charset="0"/>
                <a:cs typeface="Calibri" panose="020F0502020204030204" pitchFamily="34" charset="0"/>
              </a:rPr>
              <a:t>Всероссийский</a:t>
            </a:r>
            <a:r>
              <a:rPr lang="en-US" altLang="en-US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Calibri" panose="020F0502020204030204" pitchFamily="34" charset="0"/>
              </a:rPr>
              <a:t>конкурс</a:t>
            </a:r>
            <a:r>
              <a:rPr lang="en-US" altLang="en-US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Calibri" panose="020F0502020204030204" pitchFamily="34" charset="0"/>
              </a:rPr>
              <a:t>декоративно-прикладного</a:t>
            </a:r>
            <a:r>
              <a:rPr lang="en-US" altLang="en-US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Calibri" panose="020F0502020204030204" pitchFamily="34" charset="0"/>
              </a:rPr>
              <a:t>творчества</a:t>
            </a:r>
            <a:r>
              <a:rPr lang="en-US" altLang="en-US" dirty="0">
                <a:latin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ru-RU" altLang="en-US" dirty="0">
                <a:latin typeface="Times New Roman" panose="02020603050405020304" pitchFamily="18" charset="0"/>
                <a:cs typeface="Calibri" panose="020F0502020204030204" pitchFamily="34" charset="0"/>
              </a:rPr>
              <a:t>«</a:t>
            </a:r>
            <a:r>
              <a:rPr lang="en-US" altLang="en-US" dirty="0" err="1">
                <a:latin typeface="Times New Roman" panose="02020603050405020304" pitchFamily="18" charset="0"/>
                <a:cs typeface="Calibri" panose="020F0502020204030204" pitchFamily="34" charset="0"/>
              </a:rPr>
              <a:t>Путь</a:t>
            </a:r>
            <a:r>
              <a:rPr lang="en-US" altLang="en-US" dirty="0">
                <a:latin typeface="Times New Roman" panose="02020603050405020304" pitchFamily="18" charset="0"/>
                <a:cs typeface="Calibri" panose="020F0502020204030204" pitchFamily="34" charset="0"/>
              </a:rPr>
              <a:t> к </a:t>
            </a:r>
            <a:r>
              <a:rPr lang="en-US" altLang="en-US" dirty="0" err="1">
                <a:latin typeface="Times New Roman" panose="02020603050405020304" pitchFamily="18" charset="0"/>
                <a:cs typeface="Calibri" panose="020F0502020204030204" pitchFamily="34" charset="0"/>
              </a:rPr>
              <a:t>звездам</a:t>
            </a:r>
            <a:r>
              <a:rPr lang="ru-RU" altLang="en-US" dirty="0">
                <a:latin typeface="Times New Roman" panose="02020603050405020304" pitchFamily="18" charset="0"/>
                <a:cs typeface="Calibri" panose="020F0502020204030204" pitchFamily="34" charset="0"/>
              </a:rPr>
              <a:t>»</a:t>
            </a:r>
            <a:r>
              <a:rPr lang="en-US" altLang="en-US" dirty="0"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Calibri" panose="020F0502020204030204" pitchFamily="34" charset="0"/>
              </a:rPr>
              <a:t>дипломы</a:t>
            </a:r>
            <a:r>
              <a:rPr lang="en-US" altLang="en-US" dirty="0"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Calibri" panose="020F0502020204030204" pitchFamily="34" charset="0"/>
              </a:rPr>
              <a:t>апрель</a:t>
            </a:r>
            <a:r>
              <a:rPr lang="en-US" altLang="en-US" dirty="0">
                <a:latin typeface="Times New Roman" panose="02020603050405020304" pitchFamily="18" charset="0"/>
                <a:cs typeface="Calibri" panose="020F0502020204030204" pitchFamily="34" charset="0"/>
              </a:rPr>
              <a:t> 2021г.; </a:t>
            </a:r>
            <a:endParaRPr lang="ru-RU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Times New Roman" panose="02020603050405020304" pitchFamily="18" charset="0"/>
                <a:cs typeface="Calibri" panose="020F0502020204030204" pitchFamily="34" charset="0"/>
              </a:rPr>
              <a:t>Всероссийский</a:t>
            </a:r>
            <a:r>
              <a:rPr lang="en-US" altLang="en-US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Calibri" panose="020F0502020204030204" pitchFamily="34" charset="0"/>
              </a:rPr>
              <a:t>детский</a:t>
            </a:r>
            <a:r>
              <a:rPr lang="en-US" altLang="en-US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Calibri" panose="020F0502020204030204" pitchFamily="34" charset="0"/>
              </a:rPr>
              <a:t>конкурс</a:t>
            </a:r>
            <a:r>
              <a:rPr lang="en-US" altLang="en-US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Calibri" panose="020F0502020204030204" pitchFamily="34" charset="0"/>
              </a:rPr>
              <a:t>рисунков</a:t>
            </a:r>
            <a:r>
              <a:rPr lang="en-US" altLang="en-US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altLang="en-US" dirty="0">
                <a:latin typeface="Times New Roman" panose="02020603050405020304" pitchFamily="18" charset="0"/>
                <a:cs typeface="Calibri" panose="020F0502020204030204" pitchFamily="34" charset="0"/>
              </a:rPr>
              <a:t>«</a:t>
            </a:r>
            <a:r>
              <a:rPr lang="en-US" altLang="en-US" dirty="0" err="1">
                <a:latin typeface="Times New Roman" panose="02020603050405020304" pitchFamily="18" charset="0"/>
                <a:cs typeface="Calibri" panose="020F0502020204030204" pitchFamily="34" charset="0"/>
              </a:rPr>
              <a:t>Моя</a:t>
            </a:r>
            <a:r>
              <a:rPr lang="en-US" altLang="en-US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Calibri" panose="020F0502020204030204" pitchFamily="34" charset="0"/>
              </a:rPr>
              <a:t>Родина</a:t>
            </a:r>
            <a:r>
              <a:rPr lang="en-US" altLang="en-US" dirty="0">
                <a:latin typeface="Times New Roman" panose="02020603050405020304" pitchFamily="18" charset="0"/>
                <a:cs typeface="Calibri" panose="020F0502020204030204" pitchFamily="34" charset="0"/>
              </a:rPr>
              <a:t> – </a:t>
            </a:r>
            <a:r>
              <a:rPr lang="en-US" altLang="en-US" dirty="0" err="1">
                <a:latin typeface="Times New Roman" panose="02020603050405020304" pitchFamily="18" charset="0"/>
                <a:cs typeface="Calibri" panose="020F0502020204030204" pitchFamily="34" charset="0"/>
              </a:rPr>
              <a:t>Россия</a:t>
            </a:r>
            <a:r>
              <a:rPr lang="en-US" altLang="en-US" dirty="0">
                <a:latin typeface="Times New Roman" panose="02020603050405020304" pitchFamily="18" charset="0"/>
                <a:cs typeface="Calibri" panose="020F0502020204030204" pitchFamily="34" charset="0"/>
              </a:rPr>
              <a:t>!</a:t>
            </a:r>
            <a:r>
              <a:rPr lang="ru-RU" altLang="en-US" dirty="0">
                <a:latin typeface="Times New Roman" panose="02020603050405020304" pitchFamily="18" charset="0"/>
                <a:cs typeface="Calibri" panose="020F0502020204030204" pitchFamily="34" charset="0"/>
              </a:rPr>
              <a:t>»</a:t>
            </a:r>
            <a:r>
              <a:rPr lang="en-US" altLang="en-US" dirty="0"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Calibri" panose="020F0502020204030204" pitchFamily="34" charset="0"/>
              </a:rPr>
              <a:t>июнь</a:t>
            </a:r>
            <a:r>
              <a:rPr lang="en-US" altLang="en-US" dirty="0">
                <a:latin typeface="Times New Roman" panose="02020603050405020304" pitchFamily="18" charset="0"/>
                <a:cs typeface="Calibri" panose="020F0502020204030204" pitchFamily="34" charset="0"/>
              </a:rPr>
              <a:t> 2021г.;</a:t>
            </a:r>
            <a:r>
              <a:rPr lang="ru-RU" altLang="en-US" dirty="0">
                <a:latin typeface="Times New Roman" panose="02020603050405020304" pitchFamily="18" charset="0"/>
                <a:cs typeface="Calibri" panose="020F0502020204030204" pitchFamily="34" charset="0"/>
              </a:rPr>
              <a:t> Всероссийский детский конкурс рисунков и декоративно – прикладного творчества «Победный май», дипломы, май 2021г.;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Отрытый краевой заочный конкурс для детей дошкольного возраста с   </a:t>
            </a: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особыми образовательными потребностями, в том числе детей – </a:t>
            </a: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инвалидов «ПАРА ИКаРёнок», диплом,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2021г.;</a:t>
            </a:r>
            <a:endParaRPr lang="ru-RU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dirty="0">
                <a:latin typeface="Times New Roman" panose="02020603050405020304" pitchFamily="18" charset="0"/>
                <a:cs typeface="Calibri" panose="020F0502020204030204" pitchFamily="34" charset="0"/>
              </a:rPr>
              <a:t>Всероссийский детский конкурс рисунков «</a:t>
            </a:r>
            <a:r>
              <a:rPr lang="en-US" altLang="en-US" dirty="0" err="1">
                <a:latin typeface="Times New Roman" panose="02020603050405020304" pitchFamily="18" charset="0"/>
                <a:cs typeface="Calibri" panose="020F0502020204030204" pitchFamily="34" charset="0"/>
              </a:rPr>
              <a:t>Семейная</a:t>
            </a:r>
            <a:r>
              <a:rPr lang="en-US" altLang="en-US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Calibri" panose="020F0502020204030204" pitchFamily="34" charset="0"/>
              </a:rPr>
              <a:t>мастерская</a:t>
            </a:r>
            <a:r>
              <a:rPr lang="ru-RU" altLang="en-US" dirty="0">
                <a:latin typeface="Times New Roman" panose="02020603050405020304" pitchFamily="18" charset="0"/>
                <a:cs typeface="Calibri" panose="020F0502020204030204" pitchFamily="34" charset="0"/>
              </a:rPr>
              <a:t>»</a:t>
            </a:r>
            <a:r>
              <a:rPr lang="en-US" altLang="en-US" dirty="0"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Calibri" panose="020F0502020204030204" pitchFamily="34" charset="0"/>
              </a:rPr>
              <a:t>дипломы</a:t>
            </a:r>
            <a:r>
              <a:rPr lang="en-US" altLang="en-US" dirty="0"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Calibri" panose="020F0502020204030204" pitchFamily="34" charset="0"/>
              </a:rPr>
              <a:t>июль</a:t>
            </a:r>
            <a:r>
              <a:rPr lang="en-US" altLang="en-US" dirty="0">
                <a:latin typeface="Times New Roman" panose="02020603050405020304" pitchFamily="18" charset="0"/>
                <a:cs typeface="Calibri" panose="020F0502020204030204" pitchFamily="34" charset="0"/>
              </a:rPr>
              <a:t> 2021г.;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технологический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РОБОФЕСТ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ноябрь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2021г.</a:t>
            </a:r>
            <a:endParaRPr lang="ru-RU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en-US" dirty="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4342" name="Прямоугольник 6">
            <a:extLst>
              <a:ext uri="{FF2B5EF4-FFF2-40B4-BE49-F238E27FC236}">
                <a16:creationId xmlns:a16="http://schemas.microsoft.com/office/drawing/2014/main" xmlns="" id="{61E6CD26-B116-4300-BA98-6056CB88E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9657" y="3706730"/>
            <a:ext cx="52562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343" name="Прямоугольник 7">
            <a:extLst>
              <a:ext uri="{FF2B5EF4-FFF2-40B4-BE49-F238E27FC236}">
                <a16:creationId xmlns:a16="http://schemas.microsoft.com/office/drawing/2014/main" xmlns="" id="{A225F455-E0E0-42D1-A00A-C8DFE5E70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313" y="5426075"/>
            <a:ext cx="5005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6" name="Рисунок 9">
            <a:extLst>
              <a:ext uri="{FF2B5EF4-FFF2-40B4-BE49-F238E27FC236}">
                <a16:creationId xmlns:a16="http://schemas.microsoft.com/office/drawing/2014/main" xmlns="" id="{8FB98589-0B30-4E37-B6AD-15D60045A9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375" y="5396223"/>
            <a:ext cx="1962575" cy="138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Рисунок 10">
            <a:extLst>
              <a:ext uri="{FF2B5EF4-FFF2-40B4-BE49-F238E27FC236}">
                <a16:creationId xmlns:a16="http://schemas.microsoft.com/office/drawing/2014/main" xmlns="" id="{C41622DC-1C06-4CE5-B202-654042B69D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333" y="5221848"/>
            <a:ext cx="1919287" cy="135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Рисунок 2">
            <a:extLst>
              <a:ext uri="{FF2B5EF4-FFF2-40B4-BE49-F238E27FC236}">
                <a16:creationId xmlns:a16="http://schemas.microsoft.com/office/drawing/2014/main" xmlns="" id="{3E999C2F-39B5-4EC2-B863-90BC1A3AC2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88" y="5411996"/>
            <a:ext cx="1915255" cy="135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Рисунок 13">
            <a:extLst>
              <a:ext uri="{FF2B5EF4-FFF2-40B4-BE49-F238E27FC236}">
                <a16:creationId xmlns:a16="http://schemas.microsoft.com/office/drawing/2014/main" xmlns="" id="{2F49AD9E-2B7B-49B3-8C7D-DA70EDC90B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66" y="5259154"/>
            <a:ext cx="1814513" cy="12842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5D2033D-0B4F-4520-8B3A-023E101ED33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7637" t="20675" r="25318" b="6405"/>
          <a:stretch/>
        </p:blipFill>
        <p:spPr>
          <a:xfrm>
            <a:off x="7691984" y="3060521"/>
            <a:ext cx="1277113" cy="19359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7925" y="670804"/>
            <a:ext cx="1527175" cy="2159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04D6982D-EF93-49FB-BF41-1C39FA247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2144" t="14300" r="45372" b="4851"/>
          <a:stretch>
            <a:fillRect/>
          </a:stretch>
        </p:blipFill>
        <p:spPr bwMode="auto">
          <a:xfrm>
            <a:off x="7341797" y="1824006"/>
            <a:ext cx="1601902" cy="22426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4338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921500" y="6489700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C78AAB0-9003-42F7-907E-957D93CA34A5}" type="slidenum">
              <a:rPr lang="ru-RU" altLang="ru-RU" smtClean="0">
                <a:cs typeface="Arial" charset="0"/>
              </a:rPr>
              <a:pPr/>
              <a:t>14</a:t>
            </a:fld>
            <a:endParaRPr lang="ru-RU" altLang="ru-RU">
              <a:cs typeface="Arial" charset="0"/>
            </a:endParaRPr>
          </a:p>
        </p:txBody>
      </p:sp>
      <p:sp>
        <p:nvSpPr>
          <p:cNvPr id="11" name="Заголовок 4"/>
          <p:cNvSpPr>
            <a:spLocks noGrp="1"/>
          </p:cNvSpPr>
          <p:nvPr>
            <p:ph type="title"/>
          </p:nvPr>
        </p:nvSpPr>
        <p:spPr>
          <a:xfrm>
            <a:off x="900113" y="153988"/>
            <a:ext cx="7918450" cy="40005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Достижения наших воспитанников: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30175" y="722313"/>
            <a:ext cx="7178675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1600" b="1" dirty="0"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9538" y="1554163"/>
            <a:ext cx="4572000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1600" b="1" dirty="0"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342" name="Прямоугольник 7"/>
          <p:cNvSpPr>
            <a:spLocks noChangeArrowheads="1"/>
          </p:cNvSpPr>
          <p:nvPr/>
        </p:nvSpPr>
        <p:spPr bwMode="auto">
          <a:xfrm>
            <a:off x="193675" y="4208463"/>
            <a:ext cx="4572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1600" b="1"/>
              <a:t> </a:t>
            </a:r>
          </a:p>
        </p:txBody>
      </p:sp>
      <p:sp>
        <p:nvSpPr>
          <p:cNvPr id="14344" name="Прямоугольник 17"/>
          <p:cNvSpPr>
            <a:spLocks noChangeArrowheads="1"/>
          </p:cNvSpPr>
          <p:nvPr/>
        </p:nvSpPr>
        <p:spPr bwMode="auto">
          <a:xfrm>
            <a:off x="157163" y="5780088"/>
            <a:ext cx="4572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1600" b="1"/>
              <a:t> </a:t>
            </a:r>
          </a:p>
        </p:txBody>
      </p:sp>
      <p:sp>
        <p:nvSpPr>
          <p:cNvPr id="14345" name="Прямоугольник 4"/>
          <p:cNvSpPr>
            <a:spLocks noChangeArrowheads="1"/>
          </p:cNvSpPr>
          <p:nvPr/>
        </p:nvSpPr>
        <p:spPr bwMode="auto">
          <a:xfrm>
            <a:off x="157163" y="639763"/>
            <a:ext cx="5329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ru-RU" altLang="ru-RU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4348" name="Рисунок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1117" y="2779852"/>
            <a:ext cx="1527175" cy="2159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4349" name="Рисунок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2423" y="3872830"/>
            <a:ext cx="1569950" cy="22187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4353" name="Прямоугольник 1"/>
          <p:cNvSpPr>
            <a:spLocks noChangeArrowheads="1"/>
          </p:cNvSpPr>
          <p:nvPr/>
        </p:nvSpPr>
        <p:spPr bwMode="auto">
          <a:xfrm>
            <a:off x="193676" y="663575"/>
            <a:ext cx="7042150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Краевой (открытый) фестиваль «Колыбельные моей семьи», (г. Лысьва), диплом, ноябрь 2021г.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Краевой этап Всероссийского робототехнического Форума дошкольных образовательных организаций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ИКаРёнок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 сезона 2020-2021 года, диплом, март 2021г.;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Краевой фестиваль «Слава тебе, солдат!» Хореографический конкурс «На привале», диплом, май 2021г.;</a:t>
            </a: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Конкурс семейных туристских проектов «Орел и решка. Играем по-новому!», диплом победителя, март 2021г.;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Краевая дистанционная командная серия онлайн-игр «LEGO TRAVEL», сертификат, январь, март, сентябрь, ноябрь 2021г.;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Конкурс декоративно-прикладного творчества «Новогодняя кутерьма», дипломы, февраль 2021г.;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Участие во всех муниципальных выставках и конкурсах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посвященных 90-летию Звёздного.</a:t>
            </a:r>
          </a:p>
          <a:p>
            <a:endParaRPr lang="ru-RU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C791D48-51C0-459F-8382-D9A4D9D586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850" t="21479" r="25029" b="7464"/>
          <a:stretch/>
        </p:blipFill>
        <p:spPr>
          <a:xfrm>
            <a:off x="6649007" y="4773902"/>
            <a:ext cx="1402660" cy="19926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F53F0EFA-BC03-4BEE-BAAB-6E8AED450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93159"/>
            <a:ext cx="1972136" cy="147910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B14A04-C58F-45E5-BDC4-C660B7C355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139" y="4409196"/>
            <a:ext cx="1441735" cy="20791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918EF8E-704A-4E1B-B915-4A371DAB0DF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6850" t="20631" r="24553" b="7037"/>
          <a:stretch/>
        </p:blipFill>
        <p:spPr>
          <a:xfrm>
            <a:off x="3573991" y="4833406"/>
            <a:ext cx="1401276" cy="19926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93D9923-B8E1-4800-BD2E-C28A4E099E1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198" t="21338" r="29525" b="30346"/>
          <a:stretch/>
        </p:blipFill>
        <p:spPr>
          <a:xfrm>
            <a:off x="2035637" y="4455236"/>
            <a:ext cx="1462709" cy="206127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764703"/>
            <a:ext cx="6408712" cy="549837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ea typeface="Calibri"/>
                <a:cs typeface="Times New Roman" pitchFamily="18" charset="0"/>
              </a:rPr>
              <a:t>комплекты LEGO-конструирования </a:t>
            </a:r>
            <a:r>
              <a:rPr lang="ru-RU" sz="1800" dirty="0" smtClean="0">
                <a:latin typeface="Times New Roman" panose="02020603050405020304" pitchFamily="18" charset="0"/>
                <a:ea typeface="Calibri"/>
                <a:cs typeface="Times New Roman" pitchFamily="18" charset="0"/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>
              <a:latin typeface="Times New Roman" panose="02020603050405020304" pitchFamily="18" charset="0"/>
              <a:ea typeface="Calibri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конструктор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«Шесть кирпичиков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»;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ru-RU" sz="18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методическое обеспечение к программе  «Теремок», дидактический материал,  демонстрационные </a:t>
            </a:r>
            <a:endParaRPr lang="ru-RU" sz="1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пособия </a:t>
            </a: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детская художественная литература</a:t>
            </a:r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spcBef>
                <a:spcPts val="0"/>
              </a:spcBef>
              <a:buNone/>
              <a:defRPr/>
            </a:pPr>
            <a:endParaRPr lang="ru-RU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defRPr/>
            </a:pPr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методические пособия для детей раннего возраста;</a:t>
            </a:r>
          </a:p>
          <a:p>
            <a:pPr>
              <a:spcBef>
                <a:spcPts val="0"/>
              </a:spcBef>
              <a:buNone/>
            </a:pP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itchFamily="18" charset="0"/>
              </a:rPr>
              <a:t>комплекты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itchFamily="18" charset="0"/>
              </a:rPr>
              <a:t>демонстрационных </a:t>
            </a:r>
            <a: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itchFamily="18" charset="0"/>
              </a:rPr>
              <a:t>магнитных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itchFamily="18" charset="0"/>
              </a:rPr>
              <a:t>шахма</a:t>
            </a:r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</a:t>
            </a:r>
          </a:p>
          <a:p>
            <a:pPr>
              <a:spcBef>
                <a:spcPts val="0"/>
              </a:spcBef>
            </a:pPr>
            <a:endParaRPr lang="ru-RU" sz="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стенды для </a:t>
            </a:r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детей, </a:t>
            </a: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сотрудников </a:t>
            </a:r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родителей</a:t>
            </a:r>
            <a:endParaRPr lang="ru-RU" sz="1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sz="1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sz="1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0"/>
            <a:ext cx="619268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прошедшем году приобретено:</a:t>
            </a:r>
          </a:p>
        </p:txBody>
      </p:sp>
      <p:pic>
        <p:nvPicPr>
          <p:cNvPr id="7" name="Рисунок 5">
            <a:extLst>
              <a:ext uri="{FF2B5EF4-FFF2-40B4-BE49-F238E27FC236}">
                <a16:creationId xmlns:a16="http://schemas.microsoft.com/office/drawing/2014/main" xmlns="" id="{D3113233-6790-49DB-AF7E-F20E16E793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291" y="2079485"/>
            <a:ext cx="1759432" cy="1157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">
            <a:extLst>
              <a:ext uri="{FF2B5EF4-FFF2-40B4-BE49-F238E27FC236}">
                <a16:creationId xmlns:a16="http://schemas.microsoft.com/office/drawing/2014/main" xmlns="" id="{665A888C-7651-4D28-8E57-A717B1472C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400" y="3602990"/>
            <a:ext cx="1713783" cy="1713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BC911CCA-F748-4F2B-B978-39E0E14E4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6632"/>
            <a:ext cx="2304256" cy="1728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8" name="AutoShape 6" descr="https://cdn1.ozone.ru/multimedia/101443235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20" name="AutoShape 8" descr="https://cdn1.ozone.ru/s3/multimedia-5/60469533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22" name="AutoShape 10" descr="https://cdn1.ozone.ru/s3/multimedia-5/60469533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24" name="AutoShape 12" descr="https://cdn1.ozone.ru/multimedia/10244797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26" name="Picture 14" descr="https://avatars.mds.yandex.net/i?id=d5891d5c7959186032642b293fd54298-3659204-images-thumbs&amp;ref=rim&amp;n=33&amp;w=230&amp;h=16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55587" y="677736"/>
            <a:ext cx="1907704" cy="1401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27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47331" y="3268683"/>
            <a:ext cx="1704976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8" name="Picture 16" descr="F:\Документы Ленина\Бухгалтер\2021\Ноябрь 2021\стенды\стенд №17 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6148" y="4778396"/>
            <a:ext cx="1559007" cy="1732067"/>
          </a:xfrm>
          <a:prstGeom prst="rect">
            <a:avLst/>
          </a:prstGeom>
          <a:noFill/>
        </p:spPr>
      </p:pic>
      <p:pic>
        <p:nvPicPr>
          <p:cNvPr id="17" name="Рисунок 16" descr="Пожарная безопасность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5445225"/>
            <a:ext cx="4051530" cy="1065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9" b="17595"/>
          <a:stretch>
            <a:fillRect/>
          </a:stretch>
        </p:blipFill>
        <p:spPr bwMode="auto">
          <a:xfrm>
            <a:off x="7143956" y="5085575"/>
            <a:ext cx="1773942" cy="1296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655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48680"/>
            <a:ext cx="8820472" cy="612068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ru-RU" sz="18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ru-RU" sz="2000" b="1" dirty="0" smtClean="0">
                <a:ea typeface="Calibri"/>
              </a:rPr>
              <a:t> 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грушки 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методические пособия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2000" b="1" dirty="0" smtClean="0"/>
              <a:t> 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орпусная мебель, детская игровая мебель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мебель для входных групп, полотеничницы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</a:p>
          <a:p>
            <a:pPr>
              <a:spcBef>
                <a:spcPts val="0"/>
              </a:spcBef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Акустическая система, колонка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портативная, микшерский пульт,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вокальная радиосистема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остроена открытая спортивная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площадка «Дошколёнок»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16</a:t>
            </a:fld>
            <a:endParaRPr lang="ru-RU" alt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116632"/>
            <a:ext cx="6660232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 прошедшем году приобретено:</a:t>
            </a:r>
          </a:p>
        </p:txBody>
      </p:sp>
      <p:pic>
        <p:nvPicPr>
          <p:cNvPr id="13315" name="Picture 3" descr="C:\Users\User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64704"/>
            <a:ext cx="1790425" cy="114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User\Desktop\Image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1278">
            <a:off x="5864240" y="1491829"/>
            <a:ext cx="1494466" cy="179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о ремонтов\4\IMG_20211216_1348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6024">
            <a:off x="7202965" y="275705"/>
            <a:ext cx="1433938" cy="191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User\Desktop\Image-1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389339"/>
            <a:ext cx="1728192" cy="140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User\Desktop\фото ремонтов\3\IMG_20211215_15044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25010"/>
            <a:ext cx="1368152" cy="182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Без названия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094" y="3861048"/>
            <a:ext cx="1237810" cy="70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9fxxawrr0agwsw08g88wkoc0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779469"/>
            <a:ext cx="939004" cy="93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User\Desktop\фото ремонтов\сбор фото\стадион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22778"/>
            <a:ext cx="3268592" cy="183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User\Desktop\фото ремонтов\сбор фото\стадион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3093">
            <a:off x="4363024" y="5186040"/>
            <a:ext cx="1847957" cy="138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16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5766"/>
            <a:ext cx="5842992" cy="43204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l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 прошедшем году приобретено: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764704"/>
            <a:ext cx="8712968" cy="540529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Жарочный шкаф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(«Радуга», «Теремок») 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Мясорубка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(«Радуга»)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Занавес в музыкальный зал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(«Звёздочка»)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Кипятильник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проточный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(«Звёздочка»)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Мебель в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-центр         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(«Радуга»)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Миксер («Звёздочка»)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17</a:t>
            </a:fld>
            <a:endParaRPr lang="ru-RU" altLang="ru-RU"/>
          </a:p>
        </p:txBody>
      </p:sp>
      <p:pic>
        <p:nvPicPr>
          <p:cNvPr id="2051" name="Picture 3" descr="C:\Users\User\Desktop\фото ремонтов\4\IMG_20211216_1306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70" y="1540552"/>
            <a:ext cx="1383228" cy="184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фото ремонтов\4\L-osjU44K9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6524">
            <a:off x="849681" y="3734179"/>
            <a:ext cx="1548172" cy="206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5908923"/>
            <a:ext cx="31416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Спецодежда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всего                                 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обслуживающего персонала</a:t>
            </a:r>
          </a:p>
        </p:txBody>
      </p:sp>
      <p:pic>
        <p:nvPicPr>
          <p:cNvPr id="2052" name="Picture 4" descr="C:\Users\User\Desktop\фото ремонтов\3\IMG_20211215_1506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037" y="116632"/>
            <a:ext cx="1145871" cy="152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фото ремонтов\5\IMG_20211216_0935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560" y="880546"/>
            <a:ext cx="2694869" cy="167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фото ремонтов\3\IMG_20211215_1459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872" y="2564904"/>
            <a:ext cx="1408202" cy="181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о ремонтов\5\IMG_20211216_0951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154963"/>
            <a:ext cx="1392699" cy="185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фото ремонтов\5\IMG_20211216_0951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437" y="1412776"/>
            <a:ext cx="1180775" cy="161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image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66293"/>
            <a:ext cx="1956340" cy="125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98042" y="6047422"/>
            <a:ext cx="413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Оргтехника («Радуга», «Звёздочка»)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01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16632"/>
            <a:ext cx="8157319" cy="792088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chemeClr val="tx2"/>
                </a:solidFill>
              </a:rPr>
              <a:t> </a:t>
            </a:r>
            <a:br>
              <a:rPr lang="ru-RU" sz="4000" dirty="0" smtClean="0">
                <a:solidFill>
                  <a:schemeClr val="tx2"/>
                </a:solidFill>
              </a:rPr>
            </a:br>
            <a:r>
              <a:rPr lang="ru-RU" sz="1600" dirty="0" smtClean="0">
                <a:solidFill>
                  <a:schemeClr val="tx2"/>
                </a:solidFill>
              </a:rPr>
              <a:t/>
            </a:r>
            <a:br>
              <a:rPr lang="ru-RU" sz="1600" dirty="0" smtClean="0">
                <a:solidFill>
                  <a:schemeClr val="tx2"/>
                </a:solidFill>
              </a:rPr>
            </a:br>
            <a:r>
              <a:rPr lang="ru-RU" sz="1600" b="1" u="sng" dirty="0" smtClean="0">
                <a:latin typeface="Arial Black" pitchFamily="34" charset="0"/>
              </a:rPr>
              <a:t>Ремонтные работы  выполненные в 2021 году </a:t>
            </a:r>
            <a:r>
              <a:rPr lang="ru-RU" sz="1600" b="1" u="sng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sz="1600" b="1" u="sng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- по муниципальной программе «Приведение в нормативное состояние муниципальных учреждений социально-культурной сферы ЗАТО Звёздный»</a:t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040E08"/>
                </a:solidFill>
              </a:rPr>
              <a:t/>
            </a:r>
            <a:br>
              <a:rPr lang="ru-RU" sz="2800" b="1" dirty="0" smtClean="0">
                <a:solidFill>
                  <a:srgbClr val="040E08"/>
                </a:solidFill>
              </a:rPr>
            </a:br>
            <a:endParaRPr lang="en-US" sz="2800" b="1" dirty="0">
              <a:solidFill>
                <a:srgbClr val="040E08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981200"/>
            <a:ext cx="8231832" cy="468816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endParaRPr lang="ru-RU" sz="2000" dirty="0" smtClean="0">
              <a:solidFill>
                <a:schemeClr val="tx2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ru-RU" sz="2000" dirty="0">
              <a:solidFill>
                <a:schemeClr val="tx2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ru-RU" sz="2000" dirty="0" smtClean="0">
              <a:solidFill>
                <a:schemeClr val="tx2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ru-RU" sz="2000" dirty="0">
              <a:solidFill>
                <a:schemeClr val="tx2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ru-RU" sz="2000" dirty="0" smtClean="0">
              <a:solidFill>
                <a:schemeClr val="tx2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ru-RU" sz="2000" dirty="0">
              <a:solidFill>
                <a:schemeClr val="tx2"/>
              </a:solidFill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- по </a:t>
            </a:r>
            <a:r>
              <a:rPr lang="ru-RU" sz="1600" b="1" dirty="0">
                <a:solidFill>
                  <a:srgbClr val="C00000"/>
                </a:solidFill>
              </a:rPr>
              <a:t>муниципальной программе </a:t>
            </a:r>
            <a:r>
              <a:rPr lang="ru-RU" sz="1600" b="1" dirty="0" smtClean="0">
                <a:solidFill>
                  <a:srgbClr val="C00000"/>
                </a:solidFill>
              </a:rPr>
              <a:t>«Обеспечение  общественной  безопасности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в ЗАТО Звёздный»</a:t>
            </a:r>
            <a:r>
              <a:rPr lang="ru-RU" sz="1600" b="1" u="sng" dirty="0" smtClean="0">
                <a:solidFill>
                  <a:srgbClr val="C00000"/>
                </a:solidFill>
              </a:rPr>
              <a:t> </a:t>
            </a:r>
            <a:endParaRPr lang="ru-RU" sz="1600" b="1" dirty="0">
              <a:solidFill>
                <a:srgbClr val="C00000"/>
              </a:solidFill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ru-RU" sz="1600" b="1" u="sng" dirty="0" smtClean="0">
              <a:solidFill>
                <a:srgbClr val="040E08"/>
              </a:solidFill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en-US" sz="1600" dirty="0">
              <a:solidFill>
                <a:schemeClr val="tx2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467024"/>
              </p:ext>
            </p:extLst>
          </p:nvPr>
        </p:nvGraphicFramePr>
        <p:xfrm>
          <a:off x="611560" y="980728"/>
          <a:ext cx="8280920" cy="2733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16796"/>
                <a:gridCol w="1571348"/>
                <a:gridCol w="1792776"/>
              </a:tblGrid>
              <a:tr h="648070"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40E08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40E08"/>
                          </a:solidFill>
                          <a:latin typeface="+mj-lt"/>
                        </a:rPr>
                        <a:t>Наименование работ</a:t>
                      </a:r>
                      <a:endParaRPr lang="ru-RU" sz="1600" dirty="0">
                        <a:solidFill>
                          <a:srgbClr val="040E08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40E08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40E08"/>
                          </a:solidFill>
                          <a:latin typeface="+mj-lt"/>
                        </a:rPr>
                        <a:t>НМЦК (руб.)</a:t>
                      </a:r>
                      <a:endParaRPr lang="ru-RU" sz="1600" dirty="0">
                        <a:solidFill>
                          <a:srgbClr val="040E08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40E08"/>
                          </a:solidFill>
                          <a:latin typeface="+mj-lt"/>
                        </a:rPr>
                        <a:t>Цена договора (руб.)</a:t>
                      </a:r>
                      <a:endParaRPr lang="ru-RU" sz="1600" dirty="0">
                        <a:solidFill>
                          <a:srgbClr val="040E08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15264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Ремонт помещений 1 этажа в здании по ул. Бабичева, 2/1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478 871,93</a:t>
                      </a:r>
                    </a:p>
                    <a:p>
                      <a:endParaRPr lang="ru-RU" sz="16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375 914,45</a:t>
                      </a:r>
                    </a:p>
                    <a:p>
                      <a:endParaRPr lang="ru-RU" sz="1600" dirty="0"/>
                    </a:p>
                  </a:txBody>
                  <a:tcPr marL="68580" marR="68580" marT="0" marB="0" anchor="ctr"/>
                </a:tc>
              </a:tr>
              <a:tr h="534732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Установка бордюрного камня на территории здания по ул. Бабичева, 15А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546 343,20</a:t>
                      </a:r>
                    </a:p>
                    <a:p>
                      <a:endParaRPr lang="ru-RU" sz="16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500 000,00</a:t>
                      </a:r>
                    </a:p>
                    <a:p>
                      <a:endParaRPr lang="ru-RU" sz="1600" dirty="0"/>
                    </a:p>
                  </a:txBody>
                  <a:tcPr marL="68580" marR="68580" marT="0" marB="0" anchor="ctr"/>
                </a:tc>
              </a:tr>
              <a:tr h="5920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Замена оконных блоков по ул. Бабичева, 15А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598 448,00</a:t>
                      </a:r>
                      <a:endParaRPr lang="ru-RU" sz="16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598 448,00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600" dirty="0"/>
                    </a:p>
                  </a:txBody>
                  <a:tcPr marL="68580" marR="68580" marT="0" marB="0" anchor="ctr"/>
                </a:tc>
              </a:tr>
              <a:tr h="31526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40E08"/>
                          </a:solidFill>
                          <a:latin typeface="+mj-lt"/>
                        </a:rPr>
                        <a:t>Итого:</a:t>
                      </a:r>
                      <a:endParaRPr lang="ru-RU" sz="1600" b="1" dirty="0">
                        <a:solidFill>
                          <a:srgbClr val="040E08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1 623 663,13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1 474 362,45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 bwMode="auto">
          <a:xfrm flipV="1">
            <a:off x="6660232" y="1340768"/>
            <a:ext cx="2088232" cy="504056"/>
          </a:xfrm>
          <a:prstGeom prst="lin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413708"/>
              </p:ext>
            </p:extLst>
          </p:nvPr>
        </p:nvGraphicFramePr>
        <p:xfrm>
          <a:off x="706433" y="4365104"/>
          <a:ext cx="8064896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2568"/>
                <a:gridCol w="2952328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40E08"/>
                          </a:solidFill>
                        </a:rPr>
                        <a:t>Наименование работ</a:t>
                      </a:r>
                      <a:endParaRPr lang="ru-RU" sz="1600" dirty="0">
                        <a:solidFill>
                          <a:srgbClr val="040E0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40E08"/>
                          </a:solidFill>
                        </a:rPr>
                        <a:t>Цена договора (руб.)</a:t>
                      </a:r>
                      <a:endParaRPr lang="ru-RU" dirty="0">
                        <a:solidFill>
                          <a:srgbClr val="040E08"/>
                        </a:solidFill>
                      </a:endParaRPr>
                    </a:p>
                  </a:txBody>
                  <a:tcPr/>
                </a:tc>
              </a:tr>
              <a:tr h="347862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Работы по дооснащению системы локального аудио оповещения в МБДОУ "Детский сад № 4" ул. Ленина, д. 4Б, ул. Бабичева, д. 15А, ул. Бабичева, д. 2/1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293 308,00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/>
                </a:tc>
              </a:tr>
              <a:tr h="3478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Монтаж системы эвакуационного освещения ул. Бабичева, д. 2/1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355 054,80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</a:tr>
              <a:tr h="2594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Итого: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648 362,80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847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1" dirty="0" smtClean="0"/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Arial Black" pitchFamily="34" charset="0"/>
              </a:rPr>
              <a:t>Ремонтные работы  </a:t>
            </a:r>
            <a:r>
              <a:rPr lang="ru-RU" sz="1600" b="1" dirty="0">
                <a:solidFill>
                  <a:srgbClr val="C00000"/>
                </a:solidFill>
                <a:latin typeface="Arial Black" pitchFamily="34" charset="0"/>
              </a:rPr>
              <a:t>выполненные в рамках софинансирования местного и краевого бюджетов в </a:t>
            </a:r>
            <a:r>
              <a:rPr lang="ru-RU" sz="1600" b="1" dirty="0" smtClean="0">
                <a:solidFill>
                  <a:srgbClr val="C00000"/>
                </a:solidFill>
                <a:latin typeface="Arial Black" pitchFamily="34" charset="0"/>
              </a:rPr>
              <a:t>2021 </a:t>
            </a:r>
            <a:r>
              <a:rPr lang="ru-RU" sz="1600" b="1" dirty="0">
                <a:solidFill>
                  <a:srgbClr val="C00000"/>
                </a:solidFill>
                <a:latin typeface="Arial Black" pitchFamily="34" charset="0"/>
              </a:rPr>
              <a:t>году</a:t>
            </a:r>
            <a:br>
              <a:rPr lang="ru-RU" sz="1600" b="1" dirty="0">
                <a:solidFill>
                  <a:srgbClr val="C00000"/>
                </a:solidFill>
                <a:latin typeface="Arial Black" pitchFamily="34" charset="0"/>
              </a:rPr>
            </a:br>
            <a:endParaRPr lang="ru-RU" sz="1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0106484"/>
              </p:ext>
            </p:extLst>
          </p:nvPr>
        </p:nvGraphicFramePr>
        <p:xfrm>
          <a:off x="467544" y="1124744"/>
          <a:ext cx="8229600" cy="543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0"/>
                <a:gridCol w="1584176"/>
                <a:gridCol w="1604864"/>
              </a:tblGrid>
              <a:tr h="3886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40E08"/>
                          </a:solidFill>
                          <a:latin typeface="+mj-lt"/>
                        </a:rPr>
                        <a:t>Наименование работ</a:t>
                      </a:r>
                      <a:endParaRPr lang="ru-RU" sz="1600" dirty="0">
                        <a:solidFill>
                          <a:srgbClr val="040E08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40E08"/>
                          </a:solidFill>
                          <a:latin typeface="+mj-lt"/>
                        </a:rPr>
                        <a:t>НМЦК (руб.)</a:t>
                      </a:r>
                      <a:endParaRPr lang="ru-RU" sz="1600" dirty="0">
                        <a:solidFill>
                          <a:srgbClr val="040E08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40E08"/>
                          </a:solidFill>
                          <a:latin typeface="+mj-lt"/>
                        </a:rPr>
                        <a:t>Цена договора (руб.)</a:t>
                      </a:r>
                      <a:endParaRPr lang="ru-RU" sz="1600" dirty="0">
                        <a:solidFill>
                          <a:srgbClr val="040E08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Текущий ремонт МБДОУ "Детский сад № 4" по адресу: 614575, Пермский край, п. Звездный, ул. Ленина, 4Б (ремонт ограждения)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2 527 127,78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1 875 774,09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Текущий ремонт МБДОУ "Детский сад № 4" по адресу: 614575, Пермский край, п. Звездный, ул. Ленина, 4Б (ремонт потолков 2 этажа с заменой светильников)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1 311 543,86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877 725,01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Итого: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3 838 671,64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2 753 499,1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Работы, выполненные на сэкономленные средства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Текущий ремонт МБДОУ "Детский сад № 4" по адресу: 614575, Пермский край, п. Звездный, ул. Ленина, 4Б (косметический ремонт помещений 1 этажа)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361 183,96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Текущий ремонт МБДОУ "Детский сад № 4" по адресу: 614575, Пермский край, п. Звездный, ул.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Ленина, 4Б (замена светильников на 1 этаже здания)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543 571,50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Текущий ремонт МБДОУ "Детский сад № 4" по адресу: 614575, Пермский край, п. Звездный, ул.</a:t>
                      </a:r>
                    </a:p>
                    <a:p>
                      <a:pPr algn="l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Ленина, 4Б (ремонт входной группы здания)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180 417,08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786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476672"/>
          </a:xfrm>
        </p:spPr>
        <p:txBody>
          <a:bodyPr/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 4»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76672"/>
            <a:ext cx="8640960" cy="3672408"/>
          </a:xfrm>
        </p:spPr>
        <p:txBody>
          <a:bodyPr/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сотрудник, из них 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педагогов;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438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 от 1,5 до 7 лет;</a:t>
            </a:r>
          </a:p>
          <a:p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педагога (63%) прошли обучение на курсах повышения квалификации;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прошли аттестацию  (3 – соответствие, 2 – первая, 3 – высшая квалификационная категория);</a:t>
            </a:r>
          </a:p>
          <a:p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образовательные услуги на безвозмездной основе, 100% воспитанников;</a:t>
            </a:r>
          </a:p>
          <a:p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платных образовательных услуг по всем направлениям развития дошкольников, 70%  воспитанников.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2</a:t>
            </a:fld>
            <a:endParaRPr lang="ru-RU" altLang="ru-RU" dirty="0"/>
          </a:p>
        </p:txBody>
      </p:sp>
      <p:pic>
        <p:nvPicPr>
          <p:cNvPr id="29698" name="Picture 2" descr="https://sun9-73.userapi.com/impg/h1Ibt0cY_LMEbn1l71ilA58B511pVw8ABUKgJA/izK75u2cCvI.jpg?size=1016x761&amp;quality=96&amp;sign=922b77bbbcb7e7598cf4fad58f04124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4203014"/>
            <a:ext cx="1440160" cy="10787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9700" name="Picture 4" descr="https://sun9-27.userapi.com/impg/or2JLTmwk6sPdAzbYIG_rvVToUGlpNPmiVa-RQ/QcQVbPEEaiE.jpg?size=2000x1500&amp;quality=96&amp;sign=204f4067caefa66f7583062597ac59c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4203086"/>
            <a:ext cx="1440160" cy="10801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9702" name="Picture 6" descr="https://sun9-57.userapi.com/impg/S66fC_roRN4aTE9yqp8iT8ycuhI4V7-92XfENA/ib4Jupz40Qk.jpg?size=2000x1500&amp;quality=96&amp;sign=9e183e385afb721bfc8aee675bb34720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3795" y="5445224"/>
            <a:ext cx="1536170" cy="11521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9704" name="Picture 8" descr="https://sun9-50.userapi.com/impg/k1jPbREE541O1UuGkOSWAXJqtLYxAzg-a1eTjQ/pL-LZZPv0Yc.jpg?size=960x720&amp;quality=96&amp;sign=261e0f2fd95371a6a17ec20699e77512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5445224"/>
            <a:ext cx="1512168" cy="11341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9706" name="Picture 10" descr="https://sun9-78.userapi.com/impg/fRFGg4qfKl_RyOeoMLXOkY7nIR6Zpmr-cLwLeQ/6wUBi2K-EI4.jpg?size=1280x720&amp;quality=96&amp;sign=8e4a15386923ca883aaba74385e00ff3&amp;type=album"/>
          <p:cNvPicPr>
            <a:picLocks noChangeAspect="1" noChangeArrowheads="1"/>
          </p:cNvPicPr>
          <p:nvPr/>
        </p:nvPicPr>
        <p:blipFill>
          <a:blip r:embed="rId6" cstate="print"/>
          <a:srcRect r="15247"/>
          <a:stretch>
            <a:fillRect/>
          </a:stretch>
        </p:blipFill>
        <p:spPr bwMode="auto">
          <a:xfrm>
            <a:off x="1907704" y="4221088"/>
            <a:ext cx="1584176" cy="10514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9708" name="Picture 12" descr="https://sun9-7.userapi.com/impg/vg9-E1oLgUlRFQzQfS3BYYpMHjUUrWt_g-p7HQ/ftCQm_zmBcQ.jpg?size=960x720&amp;quality=96&amp;sign=2ddd2b59026dae2dba28517c3e4b83ad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584" y="5445224"/>
            <a:ext cx="1536171" cy="11521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9710" name="Picture 14" descr="https://sun9-78.userapi.com/impg/PVbsTT8_l5jy2qiomkKyJW7zj8zVSaQJv5hU4Q/LiA9oWjGsRs.jpg?size=1280x720&amp;quality=96&amp;sign=13303ab405236b47510a53ed160ce68d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4221088"/>
            <a:ext cx="1792199" cy="10801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9712" name="Picture 16" descr="https://sun9-60.userapi.com/impg/r95cFrv0XN-G3p1W7iAwISw2Ukxap8gQS5gzTw/DaI1NLvGFzY.jpg?size=2339x1654&amp;quality=96&amp;sign=d9b5c90aba0745f62af6c86650acf7f2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0112" y="4221088"/>
            <a:ext cx="1527448" cy="10801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9714" name="Picture 18" descr="https://sun9-25.userapi.com/impg/0Aw8WXll4Dvz9PgRTmJCAjnnsBnfP9BUBgDZzA/_v-xFElnuEw.jpg?size=1013x763&amp;quality=96&amp;sign=07800eb829c8c92ff29970b225c55d57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32240" y="5445224"/>
            <a:ext cx="1483243" cy="11171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2222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Израсходовано средств на ремонты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669979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Всего  на ремонтные работы было потрачено: </a:t>
            </a:r>
          </a:p>
          <a:p>
            <a:pPr marL="0" indent="0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- из бюджета ПК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– 3 838 671,64 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руб.;</a:t>
            </a:r>
          </a:p>
          <a:p>
            <a:pPr marL="0" indent="0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- из местного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бюджета – 1 474 362,45 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руб.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На обеспечение пожарной безопасности потрачено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355 054,80 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руб.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На антитеррористические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мероприятия –  293 308,00 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На обеспечение санитарно-эпидемиологического состояния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320 565,50 руб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  <p:pic>
        <p:nvPicPr>
          <p:cNvPr id="19459" name="Picture 3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780" y="3429000"/>
            <a:ext cx="2049016" cy="151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User\Desktop\Без назван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700808"/>
            <a:ext cx="1695608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User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661248"/>
            <a:ext cx="1673399" cy="111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6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21</a:t>
            </a:fld>
            <a:endParaRPr lang="ru-RU" altLang="ru-RU"/>
          </a:p>
        </p:txBody>
      </p:sp>
      <p:pic>
        <p:nvPicPr>
          <p:cNvPr id="1026" name="Picture 2" descr="C:\Users\1\Desktop\Holidays_Christmas_460336_2880x18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3528" y="836712"/>
            <a:ext cx="53285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>
                <a:solidFill>
                  <a:srgbClr val="0070C0"/>
                </a:solidFill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35429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323528" y="332656"/>
            <a:ext cx="6117475" cy="650708"/>
          </a:xfrm>
          <a:custGeom>
            <a:avLst/>
            <a:gdLst>
              <a:gd name="connsiteX0" fmla="*/ 0 w 5910927"/>
              <a:gd name="connsiteY0" fmla="*/ 0 h 913500"/>
              <a:gd name="connsiteX1" fmla="*/ 5910927 w 5910927"/>
              <a:gd name="connsiteY1" fmla="*/ 0 h 913500"/>
              <a:gd name="connsiteX2" fmla="*/ 5910927 w 5910927"/>
              <a:gd name="connsiteY2" fmla="*/ 913500 h 913500"/>
              <a:gd name="connsiteX3" fmla="*/ 0 w 5910927"/>
              <a:gd name="connsiteY3" fmla="*/ 913500 h 913500"/>
              <a:gd name="connsiteX4" fmla="*/ 0 w 5910927"/>
              <a:gd name="connsiteY4" fmla="*/ 0 h 91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0927" h="913500">
                <a:moveTo>
                  <a:pt x="0" y="0"/>
                </a:moveTo>
                <a:lnTo>
                  <a:pt x="5910927" y="0"/>
                </a:lnTo>
                <a:lnTo>
                  <a:pt x="5910927" y="913500"/>
                </a:lnTo>
                <a:lnTo>
                  <a:pt x="0" y="9135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6000" tIns="208280" rIns="540000" bIns="99568" numCol="1" spcCol="1270" anchor="t" anchorCtr="0">
            <a:noAutofit/>
          </a:bodyPr>
          <a:lstStyle/>
          <a:p>
            <a:pPr marL="285750" lvl="1" indent="-285750" defTabSz="622300">
              <a:lnSpc>
                <a:spcPts val="1400"/>
              </a:lnSpc>
              <a:spcAft>
                <a:spcPts val="900"/>
              </a:spcAft>
              <a:buFont typeface="Wingdings" panose="05000000000000000000" pitchFamily="2" charset="2"/>
              <a:buChar char="§"/>
            </a:pPr>
            <a:endParaRPr lang="ru-RU" sz="1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971600" y="404664"/>
            <a:ext cx="5400600" cy="542696"/>
          </a:xfrm>
          <a:custGeom>
            <a:avLst/>
            <a:gdLst>
              <a:gd name="connsiteX0" fmla="*/ 0 w 4137648"/>
              <a:gd name="connsiteY0" fmla="*/ 49201 h 295200"/>
              <a:gd name="connsiteX1" fmla="*/ 49201 w 4137648"/>
              <a:gd name="connsiteY1" fmla="*/ 0 h 295200"/>
              <a:gd name="connsiteX2" fmla="*/ 4088447 w 4137648"/>
              <a:gd name="connsiteY2" fmla="*/ 0 h 295200"/>
              <a:gd name="connsiteX3" fmla="*/ 4137648 w 4137648"/>
              <a:gd name="connsiteY3" fmla="*/ 49201 h 295200"/>
              <a:gd name="connsiteX4" fmla="*/ 4137648 w 4137648"/>
              <a:gd name="connsiteY4" fmla="*/ 245999 h 295200"/>
              <a:gd name="connsiteX5" fmla="*/ 4088447 w 4137648"/>
              <a:gd name="connsiteY5" fmla="*/ 295200 h 295200"/>
              <a:gd name="connsiteX6" fmla="*/ 49201 w 4137648"/>
              <a:gd name="connsiteY6" fmla="*/ 295200 h 295200"/>
              <a:gd name="connsiteX7" fmla="*/ 0 w 4137648"/>
              <a:gd name="connsiteY7" fmla="*/ 245999 h 295200"/>
              <a:gd name="connsiteX8" fmla="*/ 0 w 4137648"/>
              <a:gd name="connsiteY8" fmla="*/ 49201 h 29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37648" h="295200">
                <a:moveTo>
                  <a:pt x="0" y="49201"/>
                </a:moveTo>
                <a:cubicBezTo>
                  <a:pt x="0" y="22028"/>
                  <a:pt x="22028" y="0"/>
                  <a:pt x="49201" y="0"/>
                </a:cubicBezTo>
                <a:lnTo>
                  <a:pt x="4088447" y="0"/>
                </a:lnTo>
                <a:cubicBezTo>
                  <a:pt x="4115620" y="0"/>
                  <a:pt x="4137648" y="22028"/>
                  <a:pt x="4137648" y="49201"/>
                </a:cubicBezTo>
                <a:lnTo>
                  <a:pt x="4137648" y="245999"/>
                </a:lnTo>
                <a:cubicBezTo>
                  <a:pt x="4137648" y="273172"/>
                  <a:pt x="4115620" y="295200"/>
                  <a:pt x="4088447" y="295200"/>
                </a:cubicBezTo>
                <a:lnTo>
                  <a:pt x="49201" y="295200"/>
                </a:lnTo>
                <a:cubicBezTo>
                  <a:pt x="22028" y="295200"/>
                  <a:pt x="0" y="273172"/>
                  <a:pt x="0" y="245999"/>
                </a:cubicBezTo>
                <a:lnTo>
                  <a:pt x="0" y="4920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803" tIns="14410" rIns="170803" bIns="14410" numCol="1" spcCol="1270" anchor="ctr" anchorCtr="0">
            <a:noAutofit/>
          </a:bodyPr>
          <a:lstStyle/>
          <a:p>
            <a:pPr algn="ctr" defTabSz="622300">
              <a:lnSpc>
                <a:spcPts val="1400"/>
              </a:lnSpc>
              <a:spcAft>
                <a:spcPct val="3500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622300">
              <a:lnSpc>
                <a:spcPts val="1400"/>
              </a:lnSpc>
              <a:spcAft>
                <a:spcPct val="3500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«Детский Техномир» </a:t>
            </a:r>
            <a:endParaRPr lang="ru-RU" sz="2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22300">
              <a:lnSpc>
                <a:spcPts val="1400"/>
              </a:lnSpc>
              <a:spcAft>
                <a:spcPct val="35000"/>
              </a:spcAft>
            </a:pPr>
            <a:endParaRPr lang="ru-RU" sz="2800" dirty="0">
              <a:solidFill>
                <a:prstClr val="white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745189" cy="73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1667" y="-98663"/>
            <a:ext cx="56452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</a:t>
            </a: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052736"/>
            <a:ext cx="878497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2021 году за счёт министерства образования и науки Пермского края в учреждение были поставлены наборы конструкторов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LEGO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 робототехническое оборудование на сумму 260 тыс. рублей, которое размещено для работы в корпусе Ленина 4б.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Один педагог  прошёл курсы по образовательной программе «Подготовка команд к робототехническим соревнованиям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Икарёнок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 для детей дошкольного возраста в рамках проекта «Инженерные кадры России».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/>
            <a:r>
              <a:rPr lang="ru-RU" sz="1600" u="sng" dirty="0">
                <a:latin typeface="Times New Roman" pitchFamily="18" charset="0"/>
                <a:cs typeface="Times New Roman" pitchFamily="18" charset="0"/>
              </a:rPr>
              <a:t>Приняли участие: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Межмуниципальный этап  Всероссийского робототехнического Форума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ИКаРёнок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 в г. Лысьва, диплом 2 степени, февраль 2021 г.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Серия краевых игр «LEGO TRAVEL» в ходе, которых,  воспитанники решали технические задачи и соревновались со сверстниками края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 Краевом  форуме «ИКаРёнок» в г. Пермь.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в  Краевом заочном конкурсе для детей дошкольного возраста с особыми образовательными потребностями, в том числе детей – инвалидов «ПАРА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ИКаРёнок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в Всероссийском дистанционном онлайн – конкурсе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«Инклюзивный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РАДОСТёнок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» и   командной онлайн-игре «ПРОФИ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РАДОСТенок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»,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Всероссийском технологическом фестивале «РОБОФЕСТ»,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Региональном этапе международных конструкторских соревнований команд</a:t>
            </a:r>
          </a:p>
          <a:p>
            <a:pPr marL="285750" indent="-28575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дошкольных образовательных организаций «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First LEGO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®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League Discover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marL="285750" indent="-28575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сезона 2020 – 2021 года.</a:t>
            </a:r>
          </a:p>
        </p:txBody>
      </p:sp>
      <p:pic>
        <p:nvPicPr>
          <p:cNvPr id="28673" name="Picture 1" descr="F:\Документы Ленина\РОБОТОТЕХНИКА\Конкурсы\2021-2022\Икарёнок\Лого Икарёнок 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5877272"/>
            <a:ext cx="1601257" cy="792088"/>
          </a:xfrm>
          <a:prstGeom prst="rect">
            <a:avLst/>
          </a:prstGeom>
          <a:noFill/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6165304"/>
            <a:ext cx="849635" cy="54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 descr="F:\Документы Ленина\РОБОТОТЕХНИКА\Конкурсы\ЛЕГОтревол\HcqC2Bytxn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5949280"/>
            <a:ext cx="1080120" cy="766210"/>
          </a:xfrm>
          <a:prstGeom prst="rect">
            <a:avLst/>
          </a:prstGeom>
          <a:noFill/>
        </p:spPr>
      </p:pic>
      <p:pic>
        <p:nvPicPr>
          <p:cNvPr id="28676" name="Picture 4" descr="F:\ФОТО Ленина\2020-2021\ZMscEmIVkQ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5949280"/>
            <a:ext cx="1596410" cy="7391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720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олилиния 6">
            <a:extLst>
              <a:ext uri="{FF2B5EF4-FFF2-40B4-BE49-F238E27FC236}">
                <a16:creationId xmlns:a16="http://schemas.microsoft.com/office/drawing/2014/main" xmlns="" id="{2010209F-607F-4BAF-BCA2-8062B4F58CD3}"/>
              </a:ext>
            </a:extLst>
          </p:cNvPr>
          <p:cNvSpPr/>
          <p:nvPr/>
        </p:nvSpPr>
        <p:spPr>
          <a:xfrm>
            <a:off x="755576" y="116632"/>
            <a:ext cx="6117475" cy="792088"/>
          </a:xfrm>
          <a:custGeom>
            <a:avLst/>
            <a:gdLst>
              <a:gd name="connsiteX0" fmla="*/ 0 w 5910927"/>
              <a:gd name="connsiteY0" fmla="*/ 0 h 913500"/>
              <a:gd name="connsiteX1" fmla="*/ 5910927 w 5910927"/>
              <a:gd name="connsiteY1" fmla="*/ 0 h 913500"/>
              <a:gd name="connsiteX2" fmla="*/ 5910927 w 5910927"/>
              <a:gd name="connsiteY2" fmla="*/ 913500 h 913500"/>
              <a:gd name="connsiteX3" fmla="*/ 0 w 5910927"/>
              <a:gd name="connsiteY3" fmla="*/ 913500 h 913500"/>
              <a:gd name="connsiteX4" fmla="*/ 0 w 5910927"/>
              <a:gd name="connsiteY4" fmla="*/ 0 h 91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0927" h="913500">
                <a:moveTo>
                  <a:pt x="0" y="0"/>
                </a:moveTo>
                <a:lnTo>
                  <a:pt x="5910927" y="0"/>
                </a:lnTo>
                <a:lnTo>
                  <a:pt x="5910927" y="913500"/>
                </a:lnTo>
                <a:lnTo>
                  <a:pt x="0" y="9135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6000" tIns="208280" rIns="540000" bIns="99568" numCol="1" spcCol="1270" anchor="t" anchorCtr="0">
            <a:noAutofit/>
          </a:bodyPr>
          <a:lstStyle/>
          <a:p>
            <a:pPr marL="285750" lvl="1" indent="-285750" defTabSz="622300">
              <a:lnSpc>
                <a:spcPts val="1400"/>
              </a:lnSpc>
              <a:spcAft>
                <a:spcPts val="900"/>
              </a:spcAft>
              <a:buFont typeface="Wingdings" panose="05000000000000000000" pitchFamily="2" charset="2"/>
              <a:buChar char="§"/>
            </a:pPr>
            <a:endParaRPr lang="ru-RU" sz="1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27899" y="1556792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бъект 12"/>
          <p:cNvSpPr>
            <a:spLocks noGrp="1"/>
          </p:cNvSpPr>
          <p:nvPr>
            <p:ph idx="1"/>
          </p:nvPr>
        </p:nvSpPr>
        <p:spPr>
          <a:xfrm>
            <a:off x="251520" y="1124744"/>
            <a:ext cx="8675822" cy="5328592"/>
          </a:xfrm>
        </p:spPr>
        <p:txBody>
          <a:bodyPr/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течение года  реализовали программу «Академия семейного воспитания», в рамках которой в 2021 работало 5 семейных клубов, проходили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lain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мероприятия. 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 Всероссийский конкурс  центров и программ родительского просвещения, в номинации «Программы и проекты родительского просвещения психолого-педагогической направленности», диплом 2 степени, ноябрь 2021г.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Форум семейных клубов, в рамках II Всероссийской научно-практической конференции «Развитие воспитательного потенциала семьи в открытом образовательном пространстве Пермского края», диплом победителя, ноябрь 2021г. 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«Краевой фестиваль-конкурс «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Прикамская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семья - 2021», посвященного Году науки и технологий в России и современным подходам к организации интеллектуально-познавательной деятельности в условиях семейного клуба», диплом финалиста, декабрь 2021г.</a:t>
            </a: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Городской конкурс  программ/проектов </a:t>
            </a:r>
          </a:p>
          <a:p>
            <a:pPr>
              <a:buNone/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по организации работы с родителями в условиях </a:t>
            </a:r>
          </a:p>
          <a:p>
            <a:pPr>
              <a:buNone/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семейных клубов и родительских объединений </a:t>
            </a:r>
          </a:p>
          <a:p>
            <a:pPr>
              <a:buNone/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в номинации «Поддержка детской одаренности </a:t>
            </a:r>
          </a:p>
          <a:p>
            <a:pPr>
              <a:buNone/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в условиях семейного клуба», диплом, 2021г.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</a:rPr>
              <a:t>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</a:rPr>
              <a:t>      </a:t>
            </a:r>
            <a:r>
              <a:rPr lang="ru-RU" sz="1600" dirty="0" smtClean="0">
                <a:latin typeface="Times New Roman" panose="02020603050405020304" pitchFamily="18" charset="0"/>
              </a:rPr>
              <a:t>Опыт </a:t>
            </a:r>
            <a:r>
              <a:rPr lang="ru-RU" sz="1600" dirty="0">
                <a:latin typeface="Times New Roman" panose="02020603050405020304" pitchFamily="18" charset="0"/>
              </a:rPr>
              <a:t>ДОУ представляли </a:t>
            </a:r>
          </a:p>
          <a:p>
            <a:pPr marL="0">
              <a:spcBef>
                <a:spcPts val="0"/>
              </a:spcBef>
              <a:buNone/>
            </a:pPr>
            <a:r>
              <a:rPr lang="ru-RU" sz="1600" dirty="0">
                <a:latin typeface="Times New Roman" panose="02020603050405020304" pitchFamily="18" charset="0"/>
              </a:rPr>
              <a:t>       Красильникова И.Г., </a:t>
            </a:r>
            <a:r>
              <a:rPr lang="ru-RU" sz="1600" dirty="0" err="1">
                <a:latin typeface="Times New Roman" panose="02020603050405020304" pitchFamily="18" charset="0"/>
              </a:rPr>
              <a:t>Дернова</a:t>
            </a:r>
            <a:r>
              <a:rPr lang="ru-RU" sz="1600" dirty="0">
                <a:latin typeface="Times New Roman" panose="02020603050405020304" pitchFamily="18" charset="0"/>
              </a:rPr>
              <a:t> Г.Д.</a:t>
            </a:r>
            <a:endParaRPr lang="ru-RU" sz="1600" dirty="0"/>
          </a:p>
        </p:txBody>
      </p:sp>
      <p:sp>
        <p:nvSpPr>
          <p:cNvPr id="14" name="Полилиния 7">
            <a:extLst>
              <a:ext uri="{FF2B5EF4-FFF2-40B4-BE49-F238E27FC236}">
                <a16:creationId xmlns:a16="http://schemas.microsoft.com/office/drawing/2014/main" xmlns="" id="{20C81FC8-0503-4DD6-87A4-F15C3E2F8624}"/>
              </a:ext>
            </a:extLst>
          </p:cNvPr>
          <p:cNvSpPr/>
          <p:nvPr/>
        </p:nvSpPr>
        <p:spPr>
          <a:xfrm>
            <a:off x="1409234" y="260648"/>
            <a:ext cx="5400600" cy="576064"/>
          </a:xfrm>
          <a:custGeom>
            <a:avLst/>
            <a:gdLst>
              <a:gd name="connsiteX0" fmla="*/ 0 w 4137648"/>
              <a:gd name="connsiteY0" fmla="*/ 49201 h 295200"/>
              <a:gd name="connsiteX1" fmla="*/ 49201 w 4137648"/>
              <a:gd name="connsiteY1" fmla="*/ 0 h 295200"/>
              <a:gd name="connsiteX2" fmla="*/ 4088447 w 4137648"/>
              <a:gd name="connsiteY2" fmla="*/ 0 h 295200"/>
              <a:gd name="connsiteX3" fmla="*/ 4137648 w 4137648"/>
              <a:gd name="connsiteY3" fmla="*/ 49201 h 295200"/>
              <a:gd name="connsiteX4" fmla="*/ 4137648 w 4137648"/>
              <a:gd name="connsiteY4" fmla="*/ 245999 h 295200"/>
              <a:gd name="connsiteX5" fmla="*/ 4088447 w 4137648"/>
              <a:gd name="connsiteY5" fmla="*/ 295200 h 295200"/>
              <a:gd name="connsiteX6" fmla="*/ 49201 w 4137648"/>
              <a:gd name="connsiteY6" fmla="*/ 295200 h 295200"/>
              <a:gd name="connsiteX7" fmla="*/ 0 w 4137648"/>
              <a:gd name="connsiteY7" fmla="*/ 245999 h 295200"/>
              <a:gd name="connsiteX8" fmla="*/ 0 w 4137648"/>
              <a:gd name="connsiteY8" fmla="*/ 49201 h 29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37648" h="295200">
                <a:moveTo>
                  <a:pt x="0" y="49201"/>
                </a:moveTo>
                <a:cubicBezTo>
                  <a:pt x="0" y="22028"/>
                  <a:pt x="22028" y="0"/>
                  <a:pt x="49201" y="0"/>
                </a:cubicBezTo>
                <a:lnTo>
                  <a:pt x="4088447" y="0"/>
                </a:lnTo>
                <a:cubicBezTo>
                  <a:pt x="4115620" y="0"/>
                  <a:pt x="4137648" y="22028"/>
                  <a:pt x="4137648" y="49201"/>
                </a:cubicBezTo>
                <a:lnTo>
                  <a:pt x="4137648" y="245999"/>
                </a:lnTo>
                <a:cubicBezTo>
                  <a:pt x="4137648" y="273172"/>
                  <a:pt x="4115620" y="295200"/>
                  <a:pt x="4088447" y="295200"/>
                </a:cubicBezTo>
                <a:lnTo>
                  <a:pt x="49201" y="295200"/>
                </a:lnTo>
                <a:cubicBezTo>
                  <a:pt x="22028" y="295200"/>
                  <a:pt x="0" y="273172"/>
                  <a:pt x="0" y="245999"/>
                </a:cubicBezTo>
                <a:lnTo>
                  <a:pt x="0" y="4920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803" tIns="14410" rIns="170803" bIns="14410" numCol="1" spcCol="1270" anchor="ctr" anchorCtr="0">
            <a:noAutofit/>
          </a:bodyPr>
          <a:lstStyle/>
          <a:p>
            <a:pPr algn="ctr" defTabSz="622300">
              <a:lnSpc>
                <a:spcPts val="1400"/>
              </a:lnSpc>
              <a:spcAft>
                <a:spcPct val="35000"/>
              </a:spcAft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«Родительское образование» </a:t>
            </a:r>
            <a:endParaRPr lang="ru-RU" sz="28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622300">
              <a:lnSpc>
                <a:spcPts val="1400"/>
              </a:lnSpc>
              <a:spcAft>
                <a:spcPct val="35000"/>
              </a:spcAft>
            </a:pPr>
            <a:endParaRPr lang="ru-RU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22300">
              <a:lnSpc>
                <a:spcPts val="1400"/>
              </a:lnSpc>
              <a:spcAft>
                <a:spcPct val="35000"/>
              </a:spcAft>
            </a:pPr>
            <a:endParaRPr lang="ru-RU" sz="2800" dirty="0">
              <a:solidFill>
                <a:prstClr val="white"/>
              </a:solidFill>
            </a:endParaRPr>
          </a:p>
        </p:txBody>
      </p:sp>
      <p:pic>
        <p:nvPicPr>
          <p:cNvPr id="12290" name="Picture 2" descr="C:\Users\User\Desktop\Без назван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6632"/>
            <a:ext cx="1224136" cy="91692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https://sun9-55.userapi.com/impg/VPn1PS3Mtukmnr0UFj5F-a7vdN5vIHA-a4GrDg/bHKbXgekAgk.jpg?size=1920x1440&amp;quality=95&amp;sign=57309b542210bf2a124a6ea81a287ab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4481" y="4009385"/>
            <a:ext cx="3757140" cy="28178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4296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6">
            <a:extLst>
              <a:ext uri="{FF2B5EF4-FFF2-40B4-BE49-F238E27FC236}">
                <a16:creationId xmlns:a16="http://schemas.microsoft.com/office/drawing/2014/main" xmlns="" id="{AB46CF53-EDF8-4711-8294-B535CF03FB95}"/>
              </a:ext>
            </a:extLst>
          </p:cNvPr>
          <p:cNvSpPr/>
          <p:nvPr/>
        </p:nvSpPr>
        <p:spPr>
          <a:xfrm>
            <a:off x="1019833" y="3143460"/>
            <a:ext cx="6117475" cy="792088"/>
          </a:xfrm>
          <a:custGeom>
            <a:avLst/>
            <a:gdLst>
              <a:gd name="connsiteX0" fmla="*/ 0 w 5910927"/>
              <a:gd name="connsiteY0" fmla="*/ 0 h 913500"/>
              <a:gd name="connsiteX1" fmla="*/ 5910927 w 5910927"/>
              <a:gd name="connsiteY1" fmla="*/ 0 h 913500"/>
              <a:gd name="connsiteX2" fmla="*/ 5910927 w 5910927"/>
              <a:gd name="connsiteY2" fmla="*/ 913500 h 913500"/>
              <a:gd name="connsiteX3" fmla="*/ 0 w 5910927"/>
              <a:gd name="connsiteY3" fmla="*/ 913500 h 913500"/>
              <a:gd name="connsiteX4" fmla="*/ 0 w 5910927"/>
              <a:gd name="connsiteY4" fmla="*/ 0 h 91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0927" h="913500">
                <a:moveTo>
                  <a:pt x="0" y="0"/>
                </a:moveTo>
                <a:lnTo>
                  <a:pt x="5910927" y="0"/>
                </a:lnTo>
                <a:lnTo>
                  <a:pt x="5910927" y="913500"/>
                </a:lnTo>
                <a:lnTo>
                  <a:pt x="0" y="9135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6000" tIns="208280" rIns="540000" bIns="99568" numCol="1" spcCol="1270" anchor="t" anchorCtr="0">
            <a:noAutofit/>
          </a:bodyPr>
          <a:lstStyle/>
          <a:p>
            <a:pPr marL="285750" lvl="1" indent="-285750" defTabSz="622300">
              <a:lnSpc>
                <a:spcPts val="1400"/>
              </a:lnSpc>
              <a:spcAft>
                <a:spcPts val="900"/>
              </a:spcAft>
              <a:buFont typeface="Wingdings" panose="05000000000000000000" pitchFamily="2" charset="2"/>
              <a:buChar char="§"/>
            </a:pPr>
            <a:endParaRPr lang="ru-RU" sz="1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10" name="Полилиния 6">
            <a:extLst>
              <a:ext uri="{FF2B5EF4-FFF2-40B4-BE49-F238E27FC236}">
                <a16:creationId xmlns:a16="http://schemas.microsoft.com/office/drawing/2014/main" xmlns="" id="{07E870D9-4707-493D-BC1C-66CBF2743851}"/>
              </a:ext>
            </a:extLst>
          </p:cNvPr>
          <p:cNvSpPr/>
          <p:nvPr/>
        </p:nvSpPr>
        <p:spPr>
          <a:xfrm>
            <a:off x="849255" y="202524"/>
            <a:ext cx="6117475" cy="792088"/>
          </a:xfrm>
          <a:custGeom>
            <a:avLst/>
            <a:gdLst>
              <a:gd name="connsiteX0" fmla="*/ 0 w 5910927"/>
              <a:gd name="connsiteY0" fmla="*/ 0 h 913500"/>
              <a:gd name="connsiteX1" fmla="*/ 5910927 w 5910927"/>
              <a:gd name="connsiteY1" fmla="*/ 0 h 913500"/>
              <a:gd name="connsiteX2" fmla="*/ 5910927 w 5910927"/>
              <a:gd name="connsiteY2" fmla="*/ 913500 h 913500"/>
              <a:gd name="connsiteX3" fmla="*/ 0 w 5910927"/>
              <a:gd name="connsiteY3" fmla="*/ 913500 h 913500"/>
              <a:gd name="connsiteX4" fmla="*/ 0 w 5910927"/>
              <a:gd name="connsiteY4" fmla="*/ 0 h 91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0927" h="913500">
                <a:moveTo>
                  <a:pt x="0" y="0"/>
                </a:moveTo>
                <a:lnTo>
                  <a:pt x="5910927" y="0"/>
                </a:lnTo>
                <a:lnTo>
                  <a:pt x="5910927" y="913500"/>
                </a:lnTo>
                <a:lnTo>
                  <a:pt x="0" y="9135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6000" tIns="208280" rIns="540000" bIns="99568" numCol="1" spcCol="1270" anchor="t" anchorCtr="0">
            <a:noAutofit/>
          </a:bodyPr>
          <a:lstStyle/>
          <a:p>
            <a:pPr marL="285750" lvl="1" indent="-285750" defTabSz="622300">
              <a:lnSpc>
                <a:spcPts val="1400"/>
              </a:lnSpc>
              <a:spcAft>
                <a:spcPts val="900"/>
              </a:spcAft>
              <a:buFont typeface="Wingdings" panose="05000000000000000000" pitchFamily="2" charset="2"/>
              <a:buChar char="§"/>
            </a:pPr>
            <a:endParaRPr lang="ru-RU" sz="1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94535"/>
            <a:ext cx="8784976" cy="177902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Продолжаем внедрять в практику работы программу «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Феечка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копеечка».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 работы транслировали на VI региональном образовательном форуме «Финансовая  грамотность  школьника: от урока к успешной жизни».   </a:t>
            </a:r>
          </a:p>
          <a:p>
            <a:pPr>
              <a:spcBef>
                <a:spcPts val="0"/>
              </a:spcBef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Принимали участие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краевом проекте «Школа финансовой грамотности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Любимовой Л.В.  «Экономика с пеленок». 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itchFamily="18" charset="0"/>
              </a:rPr>
              <a:t>Руководитель творческой группы Рудометова М.Н.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endParaRPr lang="ru-RU" sz="140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111508" y="234948"/>
            <a:ext cx="5820873" cy="740984"/>
          </a:xfrm>
          <a:custGeom>
            <a:avLst/>
            <a:gdLst>
              <a:gd name="connsiteX0" fmla="*/ 0 w 4137648"/>
              <a:gd name="connsiteY0" fmla="*/ 49201 h 295200"/>
              <a:gd name="connsiteX1" fmla="*/ 49201 w 4137648"/>
              <a:gd name="connsiteY1" fmla="*/ 0 h 295200"/>
              <a:gd name="connsiteX2" fmla="*/ 4088447 w 4137648"/>
              <a:gd name="connsiteY2" fmla="*/ 0 h 295200"/>
              <a:gd name="connsiteX3" fmla="*/ 4137648 w 4137648"/>
              <a:gd name="connsiteY3" fmla="*/ 49201 h 295200"/>
              <a:gd name="connsiteX4" fmla="*/ 4137648 w 4137648"/>
              <a:gd name="connsiteY4" fmla="*/ 245999 h 295200"/>
              <a:gd name="connsiteX5" fmla="*/ 4088447 w 4137648"/>
              <a:gd name="connsiteY5" fmla="*/ 295200 h 295200"/>
              <a:gd name="connsiteX6" fmla="*/ 49201 w 4137648"/>
              <a:gd name="connsiteY6" fmla="*/ 295200 h 295200"/>
              <a:gd name="connsiteX7" fmla="*/ 0 w 4137648"/>
              <a:gd name="connsiteY7" fmla="*/ 245999 h 295200"/>
              <a:gd name="connsiteX8" fmla="*/ 0 w 4137648"/>
              <a:gd name="connsiteY8" fmla="*/ 49201 h 29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37648" h="295200">
                <a:moveTo>
                  <a:pt x="0" y="49201"/>
                </a:moveTo>
                <a:cubicBezTo>
                  <a:pt x="0" y="22028"/>
                  <a:pt x="22028" y="0"/>
                  <a:pt x="49201" y="0"/>
                </a:cubicBezTo>
                <a:lnTo>
                  <a:pt x="4088447" y="0"/>
                </a:lnTo>
                <a:cubicBezTo>
                  <a:pt x="4115620" y="0"/>
                  <a:pt x="4137648" y="22028"/>
                  <a:pt x="4137648" y="49201"/>
                </a:cubicBezTo>
                <a:lnTo>
                  <a:pt x="4137648" y="245999"/>
                </a:lnTo>
                <a:cubicBezTo>
                  <a:pt x="4137648" y="273172"/>
                  <a:pt x="4115620" y="295200"/>
                  <a:pt x="4088447" y="295200"/>
                </a:cubicBezTo>
                <a:lnTo>
                  <a:pt x="49201" y="295200"/>
                </a:lnTo>
                <a:cubicBezTo>
                  <a:pt x="22028" y="295200"/>
                  <a:pt x="0" y="273172"/>
                  <a:pt x="0" y="245999"/>
                </a:cubicBezTo>
                <a:lnTo>
                  <a:pt x="0" y="4920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803" tIns="14410" rIns="170803" bIns="14410" numCol="1" spcCol="1270" anchor="ctr" anchorCtr="0">
            <a:noAutofit/>
          </a:bodyPr>
          <a:lstStyle/>
          <a:p>
            <a:pPr algn="ctr" defTabSz="622300">
              <a:lnSpc>
                <a:spcPts val="1400"/>
              </a:lnSpc>
              <a:spcAft>
                <a:spcPct val="3500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«Ранняя финансовая </a:t>
            </a:r>
          </a:p>
          <a:p>
            <a:pPr algn="ctr" defTabSz="622300">
              <a:lnSpc>
                <a:spcPts val="1400"/>
              </a:lnSpc>
              <a:spcAft>
                <a:spcPct val="3500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грамотность»</a:t>
            </a:r>
            <a:endParaRPr lang="ru-RU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1061365" y="3195559"/>
            <a:ext cx="5926078" cy="658377"/>
          </a:xfrm>
          <a:custGeom>
            <a:avLst/>
            <a:gdLst>
              <a:gd name="connsiteX0" fmla="*/ 0 w 4137648"/>
              <a:gd name="connsiteY0" fmla="*/ 49201 h 295200"/>
              <a:gd name="connsiteX1" fmla="*/ 49201 w 4137648"/>
              <a:gd name="connsiteY1" fmla="*/ 0 h 295200"/>
              <a:gd name="connsiteX2" fmla="*/ 4088447 w 4137648"/>
              <a:gd name="connsiteY2" fmla="*/ 0 h 295200"/>
              <a:gd name="connsiteX3" fmla="*/ 4137648 w 4137648"/>
              <a:gd name="connsiteY3" fmla="*/ 49201 h 295200"/>
              <a:gd name="connsiteX4" fmla="*/ 4137648 w 4137648"/>
              <a:gd name="connsiteY4" fmla="*/ 245999 h 295200"/>
              <a:gd name="connsiteX5" fmla="*/ 4088447 w 4137648"/>
              <a:gd name="connsiteY5" fmla="*/ 295200 h 295200"/>
              <a:gd name="connsiteX6" fmla="*/ 49201 w 4137648"/>
              <a:gd name="connsiteY6" fmla="*/ 295200 h 295200"/>
              <a:gd name="connsiteX7" fmla="*/ 0 w 4137648"/>
              <a:gd name="connsiteY7" fmla="*/ 245999 h 295200"/>
              <a:gd name="connsiteX8" fmla="*/ 0 w 4137648"/>
              <a:gd name="connsiteY8" fmla="*/ 49201 h 29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37648" h="295200">
                <a:moveTo>
                  <a:pt x="0" y="49201"/>
                </a:moveTo>
                <a:cubicBezTo>
                  <a:pt x="0" y="22028"/>
                  <a:pt x="22028" y="0"/>
                  <a:pt x="49201" y="0"/>
                </a:cubicBezTo>
                <a:lnTo>
                  <a:pt x="4088447" y="0"/>
                </a:lnTo>
                <a:cubicBezTo>
                  <a:pt x="4115620" y="0"/>
                  <a:pt x="4137648" y="22028"/>
                  <a:pt x="4137648" y="49201"/>
                </a:cubicBezTo>
                <a:lnTo>
                  <a:pt x="4137648" y="245999"/>
                </a:lnTo>
                <a:cubicBezTo>
                  <a:pt x="4137648" y="273172"/>
                  <a:pt x="4115620" y="295200"/>
                  <a:pt x="4088447" y="295200"/>
                </a:cubicBezTo>
                <a:lnTo>
                  <a:pt x="49201" y="295200"/>
                </a:lnTo>
                <a:cubicBezTo>
                  <a:pt x="22028" y="295200"/>
                  <a:pt x="0" y="273172"/>
                  <a:pt x="0" y="245999"/>
                </a:cubicBezTo>
                <a:lnTo>
                  <a:pt x="0" y="4920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4410" tIns="14410" rIns="86410" bIns="14410" numCol="1" spcCol="1270" anchor="ctr" anchorCtr="0">
            <a:noAutofit/>
          </a:bodyPr>
          <a:lstStyle/>
          <a:p>
            <a:pPr algn="ctr" defTabSz="622300">
              <a:lnSpc>
                <a:spcPts val="1400"/>
              </a:lnSpc>
              <a:spcAft>
                <a:spcPct val="3500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«Духовно-нравственное</a:t>
            </a:r>
          </a:p>
          <a:p>
            <a:pPr algn="ctr" defTabSz="622300">
              <a:lnSpc>
                <a:spcPts val="1400"/>
              </a:lnSpc>
              <a:spcAft>
                <a:spcPct val="3500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воспитание»</a:t>
            </a:r>
            <a:endParaRPr lang="ru-RU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3191" y="3073562"/>
            <a:ext cx="1152127" cy="1016664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2000" r="-82000"/>
            </a:stretch>
          </a:blip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" t="10101" r="7068" b="17450"/>
          <a:stretch/>
        </p:blipFill>
        <p:spPr>
          <a:xfrm>
            <a:off x="503547" y="132625"/>
            <a:ext cx="1032573" cy="109201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4" name="Объект 2">
            <a:extLst>
              <a:ext uri="{FF2B5EF4-FFF2-40B4-BE49-F238E27FC236}">
                <a16:creationId xmlns:a16="http://schemas.microsoft.com/office/drawing/2014/main" xmlns="" id="{8FD68EE6-C8C2-4A85-98B0-B06EABA730F6}"/>
              </a:ext>
            </a:extLst>
          </p:cNvPr>
          <p:cNvSpPr txBox="1">
            <a:spLocks/>
          </p:cNvSpPr>
          <p:nvPr/>
        </p:nvSpPr>
        <p:spPr bwMode="auto">
          <a:xfrm>
            <a:off x="223166" y="4257385"/>
            <a:ext cx="8741321" cy="215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Реализуем   региональную программу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по духовно-нравственному воспитанию детей старшего дошкольного возраста  «Живые узелки». </a:t>
            </a:r>
          </a:p>
          <a:p>
            <a:pPr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Педагоги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транслировали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педагогический опыт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на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Краевом (открытом)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фестивале  «Колыбельные моей семьи», 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Тохтуева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О.Я.,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Тохтуева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С.Я.,  музыкальные руководители.</a:t>
            </a:r>
          </a:p>
          <a:p>
            <a:pPr>
              <a:spcBef>
                <a:spcPts val="0"/>
              </a:spcBef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Участвовали в 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Краевом семинаре «Путь к Рождеству: от постижения смыслов к образовательной практики». 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endParaRPr lang="ru-RU" sz="140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057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006" y="106619"/>
            <a:ext cx="8229600" cy="778098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+mn-lt"/>
              </a:rPr>
              <a:t> </a:t>
            </a:r>
            <a:endParaRPr lang="ru-RU" b="1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765" y="960667"/>
            <a:ext cx="9024732" cy="5882594"/>
          </a:xfrm>
        </p:spPr>
        <p:txBody>
          <a:bodyPr/>
          <a:lstStyle/>
          <a:p>
            <a:pPr lvl="0">
              <a:defRPr/>
            </a:pPr>
            <a:r>
              <a:rPr lang="ru-RU" alt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отборочный этап Всероссийского робототехнического форума «</a:t>
            </a:r>
            <a:r>
              <a:rPr lang="ru-RU" alt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ИКаРёнок</a:t>
            </a:r>
            <a:r>
              <a:rPr lang="ru-RU" alt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сезона 2020-2021 и 2021-2022 года среди воспитанников старшего дошкольного возраста МБДОУ «Детский сад № 4» ЗАТО Звёздный, </a:t>
            </a:r>
          </a:p>
          <a:p>
            <a:pPr lvl="0">
              <a:buNone/>
              <a:defRPr/>
            </a:pPr>
            <a:r>
              <a:rPr lang="ru-RU" alt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февраль 2021г. ,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2021г.;</a:t>
            </a:r>
          </a:p>
          <a:p>
            <a:pPr lvl="0">
              <a:defRPr/>
            </a:pPr>
            <a:endParaRPr lang="ru-RU" altLang="en-US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alt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соревнования «Зимняя Спартакиада» среди воспитанников групп старшего дошкольного возраста МБДОУ «Детский сад № 4» ЗАТО Звёздный, </a:t>
            </a:r>
          </a:p>
          <a:p>
            <a:pPr lvl="0">
              <a:buNone/>
            </a:pPr>
            <a:r>
              <a:rPr lang="ru-RU" alt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март, декабрь 2021г.;</a:t>
            </a:r>
          </a:p>
          <a:p>
            <a:pPr lvl="0"/>
            <a:endParaRPr lang="ru-RU" altLang="en-US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alt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научно-практическая конференция «От самоделок до изобретений будущего»,  апрель 2021г.;</a:t>
            </a:r>
          </a:p>
          <a:p>
            <a:pPr lvl="0"/>
            <a:endParaRPr lang="ru-RU" altLang="en-US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совместного творчества детей и родителей «Новогоднее ассорти», </a:t>
            </a:r>
          </a:p>
          <a:p>
            <a:pPr>
              <a:buNone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декабрь 2021г;</a:t>
            </a:r>
          </a:p>
          <a:p>
            <a:pPr lvl="0"/>
            <a:endParaRPr lang="ru-RU" altLang="en-US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5" y="100696"/>
            <a:ext cx="892899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организованные учреждением для участников образовательного процесса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https://sun9-15.userapi.com/impg/LZ2agsN3gfxSaaGihS-RGTTLACxa2iYAgG8o7w/ggHt0kPAkQw.jpg?size=713x1020&amp;quality=96&amp;sign=14a1bd45dc0ac08aab00a520be4a9fb9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869160"/>
            <a:ext cx="1277517" cy="182758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5605" name="Picture 5" descr="https://sun9-36.userapi.com/impg/FZPfsQvM1XM_vtgcieY3_8GqWDcDEx7S10ICqA/U38tUfo9qiI.jpg?size=1280x720&amp;quality=96&amp;sign=fc5f38e56fa590c87f0c30f42c2200a4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9721" y="5592781"/>
            <a:ext cx="1900729" cy="10691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5606" name="Picture 6" descr="F:\ФОТО Ленина\2020-2021\Весна\WsiREy593n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5836" y="4497968"/>
            <a:ext cx="1656184" cy="12421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5607" name="Picture 7" descr="F:\ФОТО Ленина\2020-2021\спартакиада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3" y="5373216"/>
            <a:ext cx="1732523" cy="12961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xmlns="" id="{64DE4F42-C98E-4A84-B41A-A7320D81F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536" y="4504384"/>
            <a:ext cx="1656184" cy="124263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ФОТО Ленина\2020-2021\Зима\спартакиада\6PD-4f7Wi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8806" y="5295226"/>
            <a:ext cx="1855755" cy="13918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0800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3648" y="116632"/>
            <a:ext cx="619268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Мероприятия организованные учреждением </a:t>
            </a: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участников образовательного процесса: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80728"/>
            <a:ext cx="8605464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429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266700" algn="l"/>
              </a:tabLs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Акция «Ночь в музее в детском саду» в закрытой группе ВК «Академия   </a:t>
            </a:r>
          </a:p>
          <a:p>
            <a:pPr lvl="0" indent="-342900" algn="just">
              <a:spcBef>
                <a:spcPts val="0"/>
              </a:spcBef>
              <a:spcAft>
                <a:spcPts val="0"/>
              </a:spcAft>
              <a:tabLst>
                <a:tab pos="360363" algn="l"/>
              </a:tabLs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Почемучек», май 2021г.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indent="-34290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266700" algn="l"/>
              </a:tabLst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Единый родительский день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«Финансовое просвещение детей дошкольного возраста и их родителей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», ноябрь 2021г.;</a:t>
            </a:r>
            <a:endParaRPr lang="ru-RU" alt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-28575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266700" algn="l"/>
              </a:tabLst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Конкурс совместного творчества детей и родителей «Новогоднее ассорти», декабрь 2021г.;</a:t>
            </a:r>
          </a:p>
          <a:p>
            <a:pPr lvl="0" indent="-28575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266700" algn="l"/>
              </a:tabLst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Серия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игры «ПИН-КОД  дома», «ПИН-КОД  в детском саду»;  </a:t>
            </a:r>
          </a:p>
          <a:p>
            <a:pPr lvl="0" indent="-285750"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266700" algn="l"/>
              </a:tabLst>
              <a:defRPr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Серия о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нлайн-викторин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Путешествие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Радужки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Феечки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Копеечки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266700" algn="l"/>
              </a:tabLst>
            </a:pP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   Всероссийская акция «</a:t>
            </a:r>
            <a:r>
              <a:rPr lang="ru-RU" altLang="ru-RU" dirty="0" err="1"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– молодые защитники природы»;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266700" algn="l"/>
              </a:tabLst>
            </a:pP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Тематическая  неделя «РВСН на страже Родины»;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  <a:tabLst>
                <a:tab pos="266700" algn="l"/>
              </a:tabLst>
            </a:pP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   Социальное партнерство с библиотекой «Гимнастика для маленьких ручек»;</a:t>
            </a:r>
          </a:p>
          <a:p>
            <a:pPr algn="just">
              <a:buFont typeface="Arial" pitchFamily="34" charset="0"/>
              <a:buChar char="•"/>
              <a:tabLst>
                <a:tab pos="266700" algn="l"/>
              </a:tabLst>
            </a:pP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   Социальное партнерство с социальным кинозалом ЗАТО Звёздный.  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https://sun9-46.userapi.com/impg/0wtQBvfSHVl6jNdXcRRaFRyt9RUYJiiADPhMDA/ABHlF6fa9H4.jpg?size=960x720&amp;quality=95&amp;sign=d97042d392fdb93895bcbebd35b164d2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4437112"/>
            <a:ext cx="2232248" cy="16741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4580" name="Picture 4" descr="https://sun9-47.userapi.com/impg/ZpK90EK5K6QP5dfd6Chg8M9bhgpOu3XGbKknrA/3RlTsrpJC80.jpg?size=1527x2160&amp;quality=95&amp;sign=934c602f84a7d358f4e1f84bcb80ef8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4509120"/>
            <a:ext cx="1272641" cy="1800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4582" name="Picture 6" descr="https://sun9-2.userapi.com/impg/H9ozN19-IzSaY75d1LhZmR9ZJvcsr_dJerfS2w/z4z79htydBU.jpg?size=1131x1600&amp;quality=96&amp;sign=1bc5f9dba2afdd86de2c631fe5141d17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593416"/>
            <a:ext cx="1368152" cy="19354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4584" name="Picture 8" descr="https://sun9-39.userapi.com/impg/yo8uHG-EhpiZbbowZwiVEMF30ZUuQvba9Nk6CA/oqXXuqwcNAw.jpg?size=471x355&amp;quality=95&amp;sign=e292a8aaffe35dcd225200e832fd804b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4869160"/>
            <a:ext cx="2182019" cy="16446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015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1F23FBE-02B7-4DF9-AF56-33CEE0B70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0279F-62A3-47A9-BB75-59249051AF0A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908721"/>
            <a:ext cx="83529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Профессиональный </a:t>
            </a:r>
            <a:r>
              <a:rPr lang="ru-RU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МБДОУ «Детский сад № 4» «Интерактивное </a:t>
            </a:r>
            <a:endParaRPr lang="ru-RU" altLang="en-US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</a:t>
            </a:r>
            <a:r>
              <a:rPr lang="ru-RU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дошкольного возраста», февраль 2021г.;</a:t>
            </a:r>
          </a:p>
          <a:p>
            <a:pPr lvl="0">
              <a:buFont typeface="Arial" pitchFamily="34" charset="0"/>
              <a:buChar char="•"/>
            </a:pPr>
            <a:endParaRPr lang="ru-RU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Смотр-конкурс </a:t>
            </a:r>
            <a:r>
              <a:rPr lang="ru-RU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МБДОУ «Детский сад № 4»  на «Лучший </a:t>
            </a:r>
            <a:r>
              <a:rPr lang="ru-RU" alt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</a:t>
            </a:r>
          </a:p>
          <a:p>
            <a:r>
              <a:rPr lang="ru-RU" alt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познавательно-исследовательской </a:t>
            </a:r>
            <a:r>
              <a:rPr lang="ru-RU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«Мы открываем мир», </a:t>
            </a:r>
            <a:endParaRPr lang="ru-RU" altLang="en-US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 </a:t>
            </a:r>
            <a:r>
              <a:rPr lang="ru-RU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г.;</a:t>
            </a:r>
          </a:p>
          <a:p>
            <a:endParaRPr lang="ru-RU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Смотр-конкурс </a:t>
            </a:r>
            <a:r>
              <a:rPr lang="ru-RU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МБДОУ «Детский сад № 4» «Лучший прогулочный участок </a:t>
            </a:r>
            <a:endParaRPr lang="ru-RU" altLang="en-US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ДОО</a:t>
            </a:r>
            <a:r>
              <a:rPr lang="ru-RU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«Лучшая презентация прогулочного участка», август 2021г.;</a:t>
            </a:r>
          </a:p>
          <a:p>
            <a:pPr lvl="0">
              <a:buFont typeface="Arial" pitchFamily="34" charset="0"/>
              <a:buChar char="•"/>
            </a:pPr>
            <a:endParaRPr lang="ru-RU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Смотр-конкурс </a:t>
            </a:r>
            <a:r>
              <a:rPr lang="ru-RU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МБДОУ «Детский сад №4» центров речевого развития </a:t>
            </a:r>
            <a:r>
              <a:rPr lang="ru-RU" alt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</a:p>
          <a:p>
            <a:r>
              <a:rPr lang="ru-RU" alt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 «Лучший речевой уголок», ноябрь 2021г.</a:t>
            </a:r>
          </a:p>
          <a:p>
            <a:pPr lvl="0">
              <a:buFont typeface="Arial" pitchFamily="34" charset="0"/>
              <a:buChar char="•"/>
            </a:pPr>
            <a:endParaRPr lang="ru-RU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Arial" pitchFamily="34" charset="0"/>
              <a:buChar char="•"/>
            </a:pPr>
            <a:endParaRPr lang="ru-RU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827584" y="188640"/>
            <a:ext cx="7581528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Мероприятия организованные учреждением 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участников образовательного процесса:</a:t>
            </a:r>
          </a:p>
        </p:txBody>
      </p:sp>
      <p:pic>
        <p:nvPicPr>
          <p:cNvPr id="22529" name="Picture 1" descr="F:\ФОТО Ленина\2020-2021\Зима\Икарёнок\IMG_20210203_1333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5835" y="4967219"/>
            <a:ext cx="2171733" cy="1628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2407" y="4385490"/>
            <a:ext cx="1575664" cy="216018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2532" name="Picture 4" descr="https://sun9-51.userapi.com/impg/th6ldOMNqSDH_AOYOJiXvu5A96l4APgxZKBQgQ/wHHgQX2xJUU.jpg?size=1600x1200&amp;quality=96&amp;sign=a2869c017518370b590c872e8e11cf2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2910" y="4943497"/>
            <a:ext cx="2136238" cy="160217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D21A6B8-5AAD-453D-90E1-74E323E695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4" b="2750"/>
          <a:stretch/>
        </p:blipFill>
        <p:spPr>
          <a:xfrm>
            <a:off x="229612" y="4436389"/>
            <a:ext cx="1575664" cy="223297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9348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ъект 2">
            <a:extLst>
              <a:ext uri="{FF2B5EF4-FFF2-40B4-BE49-F238E27FC236}">
                <a16:creationId xmlns:a16="http://schemas.microsoft.com/office/drawing/2014/main" xmlns="" id="{2AFCC760-25F7-4733-AC0A-C23F684DF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6700" y="1916113"/>
            <a:ext cx="6337300" cy="649287"/>
          </a:xfrm>
        </p:spPr>
        <p:txBody>
          <a:bodyPr/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en-US" sz="1800" b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en-US" sz="1800" b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ru-RU" altLang="en-US" sz="1800" b="1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267" name="Номер слайда 3">
            <a:extLst>
              <a:ext uri="{FF2B5EF4-FFF2-40B4-BE49-F238E27FC236}">
                <a16:creationId xmlns:a16="http://schemas.microsoft.com/office/drawing/2014/main" xmlns="" id="{A2F6F209-C5CD-455F-B299-190CA04CF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83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E5CAB05-1A46-4017-8468-2F8164DB0D64}" type="slidenum">
              <a:rPr lang="ru-RU" altLang="ru-RU">
                <a:solidFill>
                  <a:srgbClr val="898989"/>
                </a:solidFill>
              </a:rPr>
              <a:pPr eaLnBrk="1" hangingPunct="1"/>
              <a:t>9</a:t>
            </a:fld>
            <a:endParaRPr lang="ru-RU" altLang="ru-RU">
              <a:solidFill>
                <a:srgbClr val="898989"/>
              </a:solidFill>
            </a:endParaRPr>
          </a:p>
        </p:txBody>
      </p:sp>
      <p:sp>
        <p:nvSpPr>
          <p:cNvPr id="8" name="Заголовок 4">
            <a:extLst>
              <a:ext uri="{FF2B5EF4-FFF2-40B4-BE49-F238E27FC236}">
                <a16:creationId xmlns:a16="http://schemas.microsoft.com/office/drawing/2014/main" xmlns="" id="{381265BC-D18A-44D4-BDD2-51B4857B74BD}"/>
              </a:ext>
            </a:extLst>
          </p:cNvPr>
          <p:cNvSpPr txBox="1">
            <a:spLocks/>
          </p:cNvSpPr>
          <p:nvPr/>
        </p:nvSpPr>
        <p:spPr bwMode="auto">
          <a:xfrm>
            <a:off x="0" y="332656"/>
            <a:ext cx="8145463" cy="36830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профессионального мастерства:</a:t>
            </a:r>
          </a:p>
        </p:txBody>
      </p:sp>
      <p:sp>
        <p:nvSpPr>
          <p:cNvPr id="13" name="Заголовок 4">
            <a:extLst>
              <a:ext uri="{FF2B5EF4-FFF2-40B4-BE49-F238E27FC236}">
                <a16:creationId xmlns:a16="http://schemas.microsoft.com/office/drawing/2014/main" xmlns="" id="{41CCFFFA-2DE4-4186-864C-C0F1E9872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0"/>
            <a:ext cx="8820472" cy="369332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Участие педагогического коллектива в краевых, муниципальных мероприятиях: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xmlns="" id="{3B457713-578C-4382-BB15-32BDD6B1724E}"/>
              </a:ext>
            </a:extLst>
          </p:cNvPr>
          <p:cNvSpPr txBox="1">
            <a:spLocks/>
          </p:cNvSpPr>
          <p:nvPr/>
        </p:nvSpPr>
        <p:spPr bwMode="auto">
          <a:xfrm>
            <a:off x="217488" y="2325688"/>
            <a:ext cx="4895850" cy="67627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eaLnBrk="0" hangingPunct="0">
              <a:spcBef>
                <a:spcPts val="0"/>
              </a:spcBef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958AEA7-0A1C-42FC-88B1-02009201A699}"/>
              </a:ext>
            </a:extLst>
          </p:cNvPr>
          <p:cNvSpPr/>
          <p:nvPr/>
        </p:nvSpPr>
        <p:spPr>
          <a:xfrm>
            <a:off x="2483768" y="3789040"/>
            <a:ext cx="6351712" cy="371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0" hangingPunct="0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Суркова Н.М.,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Дернова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Г.Д., педагоги, 31 Международный конкурс научно-исследовательских работ, в номинации «Научные статьи по педагогическим наукам, диплом, март 2021г.;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Цюрпита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Т.А., Хасанова А.Г.,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Грибинча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С.А., IV краевой фестиваль «Образовательный горизонт – 2021», диплом, март 2021г.;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600" dirty="0"/>
              <a:t>    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Мардеева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Ф.А.,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Цюрпита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Т.А., ЦРСО,  Межрегиональный конкурс                   </a:t>
            </a:r>
          </a:p>
          <a:p>
            <a:pPr>
              <a:defRPr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     «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как средство развития детей дошкольного возраста»,   </a:t>
            </a:r>
          </a:p>
          <a:p>
            <a:pPr>
              <a:defRPr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      диплом, апрель 2021г.;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Тохтуева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О.Я., музыкальный руководитель, Открытый   </a:t>
            </a:r>
          </a:p>
          <a:p>
            <a:pPr>
              <a:defRPr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      дистанционный форум работников культуры «Современная    </a:t>
            </a:r>
          </a:p>
          <a:p>
            <a:pPr>
              <a:defRPr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      культура: новые вызовы – новые решения», март 2021г.</a:t>
            </a:r>
          </a:p>
          <a:p>
            <a:pPr>
              <a:defRPr/>
            </a:pP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eaLnBrk="0" hangingPunct="0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2" name="Прямоугольник 9">
            <a:extLst>
              <a:ext uri="{FF2B5EF4-FFF2-40B4-BE49-F238E27FC236}">
                <a16:creationId xmlns:a16="http://schemas.microsoft.com/office/drawing/2014/main" xmlns="" id="{026C7B56-2A5B-4B1B-B736-9C6E407B6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2696"/>
            <a:ext cx="673224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alt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Порубова</a:t>
            </a:r>
            <a:r>
              <a:rPr lang="ru-RU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Э.Г</a:t>
            </a:r>
            <a:r>
              <a:rPr lang="en-US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Красильникова И.Г., воспитатели, Межрегиональный конкурс «</a:t>
            </a:r>
            <a:r>
              <a:rPr lang="ru-RU" alt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Кроха.ru</a:t>
            </a:r>
            <a:r>
              <a:rPr lang="ru-RU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номинация «Адаптация без слёз», диплом 3 степени, февраль 2021г.;</a:t>
            </a:r>
            <a:endParaRPr lang="en-US" altLang="en-US" sz="1600" dirty="0">
              <a:latin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altLang="en-US" sz="1600" dirty="0" err="1">
                <a:latin typeface="Times New Roman" panose="02020603050405020304" pitchFamily="18" charset="0"/>
              </a:rPr>
              <a:t>Гостюхина</a:t>
            </a:r>
            <a:r>
              <a:rPr lang="ru-RU" altLang="en-US" sz="1600" dirty="0">
                <a:latin typeface="Times New Roman" panose="02020603050405020304" pitchFamily="18" charset="0"/>
              </a:rPr>
              <a:t> Л.А., Баженова О.И.,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Минакова М.П.,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Флягина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М.П., Грибова О.Н., </a:t>
            </a:r>
            <a:r>
              <a:rPr lang="ru-RU" altLang="en-US" sz="1600" dirty="0">
                <a:latin typeface="Times New Roman" panose="02020603050405020304" pitchFamily="18" charset="0"/>
              </a:rPr>
              <a:t>воспитатели, Краевой конкурс  «Зимний сезон», номинация «Сотворим волшебство», диплом 2, 3 степени, март 2021г.;</a:t>
            </a:r>
            <a:endParaRPr lang="ru-RU" altLang="en-US" sz="16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ru-RU" altLang="en-US" sz="1600" dirty="0">
                <a:latin typeface="Times New Roman" panose="02020603050405020304" pitchFamily="18" charset="0"/>
              </a:rPr>
              <a:t>Рудометова М.Н., </a:t>
            </a:r>
            <a:r>
              <a:rPr lang="ru-RU" altLang="en-US" sz="1600" dirty="0" err="1">
                <a:latin typeface="Times New Roman" panose="02020603050405020304" pitchFamily="18" charset="0"/>
              </a:rPr>
              <a:t>Тохтуева</a:t>
            </a:r>
            <a:r>
              <a:rPr lang="ru-RU" altLang="en-US" sz="1600" dirty="0">
                <a:latin typeface="Times New Roman" panose="02020603050405020304" pitchFamily="18" charset="0"/>
              </a:rPr>
              <a:t> О.Я., </a:t>
            </a:r>
            <a:r>
              <a:rPr lang="ru-RU" altLang="en-US" sz="1600" dirty="0" err="1">
                <a:latin typeface="Times New Roman" panose="02020603050405020304" pitchFamily="18" charset="0"/>
              </a:rPr>
              <a:t>Тохтуева</a:t>
            </a:r>
            <a:r>
              <a:rPr lang="ru-RU" altLang="en-US" sz="1600" dirty="0">
                <a:latin typeface="Times New Roman" panose="02020603050405020304" pitchFamily="18" charset="0"/>
              </a:rPr>
              <a:t> С.Я., педагоги, Краевой конкурс профессионального мастерства «Как ты прекрасна, Пермская земля!», в номинации «Здесь каждая тропа мне дорога!», диплом 1, 2 степени, март 2021г.;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Корепанова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Л.Г.,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Дитятева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Е.В., воспитатели, Краевой центр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здоровьесбережения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 экологии» в конкурсе «Мое здоровое лето!», диплом, сентябрь 2021г.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4" name="Рисунок 6">
            <a:extLst>
              <a:ext uri="{FF2B5EF4-FFF2-40B4-BE49-F238E27FC236}">
                <a16:creationId xmlns:a16="http://schemas.microsoft.com/office/drawing/2014/main" xmlns="" id="{25C1C9D5-CDE2-4809-9CC2-72D27287F5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6387">
            <a:off x="148442" y="4225013"/>
            <a:ext cx="1181985" cy="16716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Рисунок 4">
            <a:extLst>
              <a:ext uri="{FF2B5EF4-FFF2-40B4-BE49-F238E27FC236}">
                <a16:creationId xmlns:a16="http://schemas.microsoft.com/office/drawing/2014/main" xmlns="" id="{452157A4-FE6D-4BC4-9C66-392C0DDA5D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7026">
            <a:off x="1370953" y="4223609"/>
            <a:ext cx="1152525" cy="16287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13441">
            <a:off x="7884368" y="980728"/>
            <a:ext cx="1081703" cy="144050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1276" name="Рисунок 10">
            <a:extLst>
              <a:ext uri="{FF2B5EF4-FFF2-40B4-BE49-F238E27FC236}">
                <a16:creationId xmlns:a16="http://schemas.microsoft.com/office/drawing/2014/main" xmlns="" id="{2E679DDE-F2E3-4D1B-A479-398A815CF3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9151">
            <a:off x="6636689" y="633980"/>
            <a:ext cx="1080120" cy="143923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08039">
            <a:off x="7194649" y="2057234"/>
            <a:ext cx="1037592" cy="146727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8" name="Рисунок 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2939" y="5305212"/>
            <a:ext cx="1044765" cy="139131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6111</TotalTime>
  <Words>2506</Words>
  <Application>Microsoft Office PowerPoint</Application>
  <PresentationFormat>Экран (4:3)</PresentationFormat>
  <Paragraphs>325</Paragraphs>
  <Slides>21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Тема Office</vt:lpstr>
      <vt:lpstr>1_Тема Office</vt:lpstr>
      <vt:lpstr>Acrobat Document</vt:lpstr>
      <vt:lpstr>Презентация PowerPoint</vt:lpstr>
      <vt:lpstr>МБДОУ «Детский сад № 4»</vt:lpstr>
      <vt:lpstr>Презентация PowerPoint</vt:lpstr>
      <vt:lpstr>Презентация PowerPoint</vt:lpstr>
      <vt:lpstr>«Ранняя финансовая  грамотность»</vt:lpstr>
      <vt:lpstr> </vt:lpstr>
      <vt:lpstr>Мероприятия организованные учреждением  для участников образовательного процесса:</vt:lpstr>
      <vt:lpstr>Мероприятия организованные учреждением  для участников образовательного процесса:</vt:lpstr>
      <vt:lpstr>Участие педагогического коллектива в краевых, муниципальных мероприятиях:</vt:lpstr>
      <vt:lpstr>Презентация PowerPoint</vt:lpstr>
      <vt:lpstr>Презентация PowerPoint</vt:lpstr>
      <vt:lpstr>Презентация PowerPoint</vt:lpstr>
      <vt:lpstr>Достижения наших воспитанников:</vt:lpstr>
      <vt:lpstr>Достижения наших воспитанников:</vt:lpstr>
      <vt:lpstr>       В прошедшем году приобретено:</vt:lpstr>
      <vt:lpstr>       В прошедшем году приобретено:</vt:lpstr>
      <vt:lpstr> В прошедшем году приобретено:</vt:lpstr>
      <vt:lpstr>   Ремонтные работы  выполненные в 2021 году  - по муниципальной программе «Приведение в нормативное состояние муниципальных учреждений социально-культурной сферы ЗАТО Звёздный»  </vt:lpstr>
      <vt:lpstr> Ремонтные работы  выполненные в рамках софинансирования местного и краевого бюджетов в 2021 году </vt:lpstr>
      <vt:lpstr>Израсходовано средств на ремонты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План</dc:title>
  <dc:creator>Голубцов Алексей Валерьевич</dc:creator>
  <cp:lastModifiedBy>User</cp:lastModifiedBy>
  <cp:revision>548</cp:revision>
  <cp:lastPrinted>2018-08-23T10:30:08Z</cp:lastPrinted>
  <dcterms:created xsi:type="dcterms:W3CDTF">2018-06-27T09:13:03Z</dcterms:created>
  <dcterms:modified xsi:type="dcterms:W3CDTF">2021-12-22T05:42:51Z</dcterms:modified>
</cp:coreProperties>
</file>