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620" r:id="rId2"/>
    <p:sldId id="636" r:id="rId3"/>
    <p:sldId id="629" r:id="rId4"/>
    <p:sldId id="634" r:id="rId5"/>
    <p:sldId id="635" r:id="rId6"/>
    <p:sldId id="628" r:id="rId7"/>
    <p:sldId id="606" r:id="rId8"/>
    <p:sldId id="607" r:id="rId9"/>
    <p:sldId id="622" r:id="rId10"/>
    <p:sldId id="611" r:id="rId11"/>
    <p:sldId id="618" r:id="rId12"/>
    <p:sldId id="624" r:id="rId13"/>
    <p:sldId id="630" r:id="rId14"/>
    <p:sldId id="637" r:id="rId15"/>
    <p:sldId id="638" r:id="rId16"/>
    <p:sldId id="639" r:id="rId17"/>
    <p:sldId id="641" r:id="rId18"/>
    <p:sldId id="640" r:id="rId19"/>
    <p:sldId id="619" r:id="rId20"/>
  </p:sldIdLst>
  <p:sldSz cx="9144000" cy="6858000" type="screen4x3"/>
  <p:notesSz cx="6797675" cy="99250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98989"/>
    <a:srgbClr val="FFFF99"/>
    <a:srgbClr val="FFFFFF"/>
    <a:srgbClr val="FF5050"/>
    <a:srgbClr val="000000"/>
    <a:srgbClr val="0099DE"/>
    <a:srgbClr val="0066CC"/>
    <a:srgbClr val="996633"/>
    <a:srgbClr val="CC6600"/>
    <a:srgbClr val="FF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0" autoAdjust="0"/>
    <p:restoredTop sz="95116" autoAdjust="0"/>
  </p:normalViewPr>
  <p:slideViewPr>
    <p:cSldViewPr>
      <p:cViewPr>
        <p:scale>
          <a:sx n="95" d="100"/>
          <a:sy n="95" d="100"/>
        </p:scale>
        <p:origin x="-107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2732A66-835E-4C5D-94A6-4518FD615AFA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160BED1-BC1E-4E03-ACB2-5B83B0CF4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27327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60BED1-BC1E-4E03-ACB2-5B83B0CF44E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0639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60BED1-BC1E-4E03-ACB2-5B83B0CF44E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848EB-8F3D-490D-AFA3-7B6B08F1AE31}" type="datetime1">
              <a:rPr lang="ru-RU" smtClean="0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5C6D9-FC8F-41B8-91CC-A698CF986E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459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2D8D9-5AC6-4058-9F46-6EB66ADC380F}" type="datetime1">
              <a:rPr lang="ru-RU" smtClean="0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0E448-E4E1-4DA3-B643-F8F293E87A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3778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688A-7BAF-42B1-B301-76DCF00A1655}" type="datetime1">
              <a:rPr lang="ru-RU" smtClean="0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A0499-9FBB-42B5-B74C-F7D6C1E8B7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966108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6425" cy="4522788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18A57-BB82-452C-BFE9-DE9819647042}" type="datetime1">
              <a:rPr lang="ru-RU" smtClean="0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BE291-675A-469F-BD9A-03A7BE871F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4718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2172" y="0"/>
            <a:ext cx="1055780" cy="6858000"/>
          </a:xfrm>
          <a:prstGeom prst="rect">
            <a:avLst/>
          </a:prstGeom>
          <a:gradFill flip="none" rotWithShape="1">
            <a:gsLst>
              <a:gs pos="0">
                <a:srgbClr val="3F95F3"/>
              </a:gs>
              <a:gs pos="100000">
                <a:schemeClr val="bg1"/>
              </a:gs>
              <a:gs pos="50000">
                <a:srgbClr val="E8EDF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1\decor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34" r="46233" b="8799"/>
          <a:stretch/>
        </p:blipFill>
        <p:spPr bwMode="auto">
          <a:xfrm>
            <a:off x="-12172" y="603448"/>
            <a:ext cx="945622" cy="62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205DE-BA3C-414D-A83E-2D5695C774A6}" type="datetime1">
              <a:rPr lang="ru-RU" smtClean="0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98636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279F-62A3-47A9-BB75-59249051AF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636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7AA95-44AE-4A2E-BE34-2BD5118939F5}" type="datetime1">
              <a:rPr lang="ru-RU" smtClean="0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8574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D025-8A25-4B21-9601-6347ADC3CC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60001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D709A-5208-4C67-B420-13EB5626106E}" type="datetime1">
              <a:rPr lang="ru-RU" smtClean="0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5F941-680D-40BB-8714-1042E26710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09382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A98E2-35C7-4957-8F69-2D93787D68EA}" type="datetime1">
              <a:rPr lang="ru-RU" smtClean="0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6788-EC0A-41B7-A5EA-170B33DB1C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89003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-12172" y="0"/>
            <a:ext cx="1055780" cy="6858000"/>
          </a:xfrm>
          <a:prstGeom prst="rect">
            <a:avLst/>
          </a:prstGeom>
          <a:gradFill flip="none" rotWithShape="1">
            <a:gsLst>
              <a:gs pos="0">
                <a:srgbClr val="3F95F3"/>
              </a:gs>
              <a:gs pos="100000">
                <a:schemeClr val="bg1"/>
              </a:gs>
              <a:gs pos="50000">
                <a:srgbClr val="E8EDF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1\decor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34" r="46233" b="8799"/>
          <a:stretch/>
        </p:blipFill>
        <p:spPr bwMode="auto">
          <a:xfrm>
            <a:off x="-12172" y="603448"/>
            <a:ext cx="945622" cy="62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EAFA8-11E7-4A72-A4D2-987AF1FD19F9}" type="datetime1">
              <a:rPr lang="ru-RU" smtClean="0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91343-BADB-4795-9224-FCC2E5CBE2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00312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-12172" y="0"/>
            <a:ext cx="1055780" cy="6858000"/>
          </a:xfrm>
          <a:prstGeom prst="rect">
            <a:avLst/>
          </a:prstGeom>
          <a:gradFill flip="none" rotWithShape="1">
            <a:gsLst>
              <a:gs pos="0">
                <a:srgbClr val="3F95F3"/>
              </a:gs>
              <a:gs pos="100000">
                <a:schemeClr val="bg1"/>
              </a:gs>
              <a:gs pos="50000">
                <a:srgbClr val="E8EDF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1\decor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34" r="46233" b="8799"/>
          <a:stretch/>
        </p:blipFill>
        <p:spPr bwMode="auto">
          <a:xfrm>
            <a:off x="-12172" y="603448"/>
            <a:ext cx="945622" cy="62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0855-CE90-4663-848A-971F9DD59B34}" type="datetime1">
              <a:rPr lang="ru-RU" smtClean="0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4BC47-DA71-4886-B1FF-A4E08AF030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5443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9CF31-3E92-477F-9557-F4115913F73E}" type="datetime1">
              <a:rPr lang="ru-RU" smtClean="0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68DF2-E80E-4122-BEA0-1DB5CEC1A9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14176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F7888-56A6-4337-9901-C35AB2490926}" type="datetime1">
              <a:rPr lang="ru-RU" smtClean="0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241A9-3314-4A7A-BD57-0BB1E710AE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43444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7CB77D-E8AF-40C1-98C4-9EF2E5B6D57C}" type="datetime1">
              <a:rPr lang="ru-RU" smtClean="0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DB5050E-7BE7-4D84-BB74-A43EF13B50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A5C6D9-FC8F-41B8-91CC-A698CF986E1A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73" y="-6538"/>
            <a:ext cx="9144000" cy="68853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07504" y="116632"/>
            <a:ext cx="8784976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дошкольное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учреждение «Детский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 №4»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3648" y="1052736"/>
            <a:ext cx="5346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ИТОГИ </a:t>
            </a:r>
          </a:p>
          <a:p>
            <a:pPr algn="ctr"/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2020  </a:t>
            </a:r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ГОДА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34027" y="6156704"/>
            <a:ext cx="2731930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30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декабря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2020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г.</a:t>
            </a:r>
          </a:p>
        </p:txBody>
      </p:sp>
      <p:pic>
        <p:nvPicPr>
          <p:cNvPr id="7" name="Picture 2" descr="https://pp.userapi.com/c840631/v840631568/813de/k04388nTjQ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814" y="3430161"/>
            <a:ext cx="4368517" cy="2911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87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sp>
        <p:nvSpPr>
          <p:cNvPr id="6" name="Заголовок 4"/>
          <p:cNvSpPr txBox="1">
            <a:spLocks/>
          </p:cNvSpPr>
          <p:nvPr/>
        </p:nvSpPr>
        <p:spPr bwMode="auto">
          <a:xfrm>
            <a:off x="319412" y="106584"/>
            <a:ext cx="473135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Публикации: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091" y="506289"/>
            <a:ext cx="51469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татья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сборнике «ОБРАЗОВАТЕЛЬНЫЕ КРАЕВЕДЧЕСКИЕ ЭКСКУРСИИ сборник статей и конспектов», Рубан И. В.,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Тохтуева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О. Я. «Пять чудес Пермского края»: краеведческая экскурсия по музею ДОУ,  июнь 2020;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Всероссийский журнал «Воспитатель»   статья «Экскурсия в музей военной техники под открытым небом г. Пермь с детьми подготовительной группы», апрель 2020г.;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23927" y="3429000"/>
            <a:ext cx="51292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Статья</a:t>
            </a:r>
            <a:r>
              <a:rPr lang="ru-RU" dirty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 всероссийском сетевом издание для педагогов и учащихся  «Фонд 21 века», 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Г.Д.,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Тохтуева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С.Я.,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Тохтуева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О.Я., публикация «Чердак сказок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психокорреции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жизненных сценариев методом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сказкотерапии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 февраль 2020г.;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Публикация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 всероссийском журнале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Дошкольник.РФ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№ 11,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Методическая разработка «Интерактивная игра для родителей «Путешествие в мир финансов»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Васенина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Е. А, Рудометова М. Н.,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март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2020г.;</a:t>
            </a:r>
          </a:p>
        </p:txBody>
      </p:sp>
      <p:pic>
        <p:nvPicPr>
          <p:cNvPr id="4098" name="Picture 2" descr="F:\Documents\ПЕДАГОГИ\критерии\2020\1 кв. 2020\Мардеева Ф.А\диплом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81639"/>
            <a:ext cx="1800199" cy="24866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:\Documents\ПЕДАГОГИ\критерии\2020\2 кв. 2020\Рубан И.В\публикац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79820"/>
            <a:ext cx="1800200" cy="25461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93" t="12466" r="42954" b="4659"/>
          <a:stretch/>
        </p:blipFill>
        <p:spPr bwMode="auto">
          <a:xfrm>
            <a:off x="5419599" y="330080"/>
            <a:ext cx="1600673" cy="23287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 descr="C:\Users\user\AppData\Local\Temp\Rar$DIa0.816\ZYdQt9KM_E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36458"/>
            <a:ext cx="1728192" cy="2495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16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21565" y="6490357"/>
            <a:ext cx="2133600" cy="365125"/>
          </a:xfrm>
        </p:spPr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899592" y="153888"/>
            <a:ext cx="7918221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Достижения наших воспитанников: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39951" y="2895838"/>
            <a:ext cx="48813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Межмуниципальный этап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Всероссийского робототехнического Форума «ИКаРёнок», номинация  «Конкурсные испытания для детей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диплом 3 степени, январь 2020г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9821" y="72245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latin typeface="+mn-lt"/>
              </a:rPr>
              <a:t> </a:t>
            </a:r>
            <a:endParaRPr lang="ru-RU" sz="1600" b="1" dirty="0"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0136" y="155344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latin typeface="+mn-lt"/>
              </a:rPr>
              <a:t> </a:t>
            </a:r>
            <a:endParaRPr lang="ru-RU" sz="1600" b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3668" y="420842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490631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57328" y="578078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7328" y="639600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Межрегиональный дистанционный детский творческий конкурс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«Зимняя сказка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 место, январь 2020г.;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декоративно-прикладного творчества «Новогодняя кутерьма», 1, 2, 3 место, январь 2020г.;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6610" y="4605674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Всероссийский конкурс детского рисунка, посвящённый 75-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Победы в Великой Отечественной войне «Я рисую день Победы!», дипломы 2 степени, май 2020г.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0087" y="578078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Выполнение норм ГТО  3 ребенка – серебряный знак отличия, руководитель Цюрпита Т.А., июнь 2020г.</a:t>
            </a:r>
          </a:p>
        </p:txBody>
      </p:sp>
      <p:pic>
        <p:nvPicPr>
          <p:cNvPr id="3074" name="Picture 2" descr="F:\Documents\ПЕДАГОГИ\критерии\2020\1 кв. 2020\Астремская М.О\1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 bwMode="auto">
          <a:xfrm rot="20601611">
            <a:off x="5194039" y="896739"/>
            <a:ext cx="1211172" cy="17476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91" t="22489" r="47429" b="15147"/>
          <a:stretch/>
        </p:blipFill>
        <p:spPr bwMode="auto">
          <a:xfrm rot="21356753">
            <a:off x="5979814" y="765554"/>
            <a:ext cx="1201601" cy="1733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 descr="F:\Documents\ПЕДАГОГИ\критерии\2020\1 кв. 2020\Кирилова М.А\Кирилова Марина Анатольев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512" y="2387883"/>
            <a:ext cx="1951282" cy="13794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ownloads\Кумова-М.Н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36679">
            <a:off x="6838780" y="784186"/>
            <a:ext cx="1245409" cy="17611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01" t="22957" r="46488" b="15340"/>
          <a:stretch/>
        </p:blipFill>
        <p:spPr bwMode="auto">
          <a:xfrm rot="943891">
            <a:off x="7610992" y="955198"/>
            <a:ext cx="1281944" cy="178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F:\Documents\ПЕДАГОГИ\критерии\2020\2 кв. 2020\Жданова Я.В\Milen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35195">
            <a:off x="5347701" y="4536828"/>
            <a:ext cx="1416417" cy="20022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ocuments\ПЕДАГОГИ\критерии\2020\1 кв. 2020\Астремская М.О\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9" r="48375" b="4235"/>
          <a:stretch/>
        </p:blipFill>
        <p:spPr bwMode="auto">
          <a:xfrm rot="21302227">
            <a:off x="6031392" y="4385446"/>
            <a:ext cx="1400438" cy="19302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27" t="23151" r="47065" b="14937"/>
          <a:stretch/>
        </p:blipFill>
        <p:spPr bwMode="auto">
          <a:xfrm rot="657550">
            <a:off x="6740847" y="4446813"/>
            <a:ext cx="1270286" cy="18075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83" name="Picture 11" descr="F:\Documents\ПЕДАГОГИ\критерии\2020\2 кв. 2020\Рубан И.В\Егорова Лиза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61566">
            <a:off x="7495724" y="4707925"/>
            <a:ext cx="1321658" cy="18690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4" t="23990" r="29426" b="15368"/>
          <a:stretch/>
        </p:blipFill>
        <p:spPr bwMode="auto">
          <a:xfrm>
            <a:off x="1435216" y="3126280"/>
            <a:ext cx="2016224" cy="1420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4" descr="C:\Users\user\AppData\Local\Temp\Rar$DIa0.052\Ширяева Римма Ивановн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328" y="2412691"/>
            <a:ext cx="1962750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899592" y="188640"/>
            <a:ext cx="791822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Достижения наших воспитанников: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87416" y="2924944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Всероссийской дистанционной командной онлайн-игры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Техноренок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РАДОСТенок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между дошкольными образовательными организациями, команда «Почемучки», диплом, ноябрь 2020г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69130"/>
            <a:ext cx="5256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Всероссийский конкурс «Гордость России», коллективная работа «Осенняя корзина», диплом, октябрь 2020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45086" y="4393318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Международная тематическая олимпиада для детей дошкольного возраста СОВОЛИМП-ОНЛАЙН «Социокультурные истоки», дипломы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степени, октябрь 2020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45086" y="5619886"/>
            <a:ext cx="5004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Межмуниципальный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дистанционный интерактивный проект «Наследники Великой Победы», диплом 1 степени, май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586" y="1471416"/>
            <a:ext cx="52565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Всероссийский конкурс  детского рисунка «Красота родного края» в рамках Всероссийской педагогической конференции «Нравственно – патриотическое воспитание: основные проблемы и перспективы формирования», диплом, октябрь 2020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47" t="22837" r="46138" b="14572"/>
          <a:stretch/>
        </p:blipFill>
        <p:spPr bwMode="auto">
          <a:xfrm rot="20585617">
            <a:off x="5255214" y="838453"/>
            <a:ext cx="1348499" cy="19620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7" name="Picture 7" descr="F:\Documents\ПЕДАГОГИ\критерии\2020\2 кв. 2020\Суранова И.П\4czzZK2z9f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44581">
            <a:off x="408666" y="3427108"/>
            <a:ext cx="1372797" cy="20591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F:\Documents\ПЕДАГОГИ\критерии\2020\2 кв. 2020\Суранова И.П\OlTuWn_JMU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7890" y="3258337"/>
            <a:ext cx="1424196" cy="20206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:\Documents\ПЕДАГОГИ\критерии\2020\2 кв. 2020\Суранова И.П\iJOhIL8Y_S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64023">
            <a:off x="2413200" y="3398487"/>
            <a:ext cx="1324600" cy="19896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42" t="22358" r="46340" b="15604"/>
          <a:stretch/>
        </p:blipFill>
        <p:spPr bwMode="auto">
          <a:xfrm rot="21037421">
            <a:off x="5903519" y="754912"/>
            <a:ext cx="1303413" cy="183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05" t="21740" r="48214" b="31853"/>
          <a:stretch/>
        </p:blipFill>
        <p:spPr bwMode="auto">
          <a:xfrm rot="330762">
            <a:off x="6584349" y="788537"/>
            <a:ext cx="1341618" cy="18392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24" t="22396" r="46505" b="14524"/>
          <a:stretch/>
        </p:blipFill>
        <p:spPr bwMode="auto">
          <a:xfrm rot="1026483">
            <a:off x="7385039" y="933540"/>
            <a:ext cx="1252340" cy="18713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31" name="Picture 11" descr="F:\Documents\ПЕДАГОГИ\критерии\2020\3 кв.2020\Посохина М.В\Диплом Красота родного края 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7585" y="4955006"/>
            <a:ext cx="2094753" cy="14826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224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820472" cy="612068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ru-RU" sz="1800" b="1" dirty="0" smtClean="0">
              <a:ea typeface="Calibri"/>
            </a:endParaRPr>
          </a:p>
          <a:p>
            <a:pPr>
              <a:spcBef>
                <a:spcPts val="0"/>
              </a:spcBef>
            </a:pPr>
            <a:r>
              <a:rPr lang="ru-RU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комплекты LEGO-конструирования,  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  с конструктором «</a:t>
            </a:r>
            <a:r>
              <a:rPr lang="en-US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WEDO</a:t>
            </a:r>
            <a:r>
              <a:rPr lang="ru-RU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2</a:t>
            </a:r>
            <a:r>
              <a:rPr lang="ru-RU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» </a:t>
            </a:r>
          </a:p>
          <a:p>
            <a:pPr>
              <a:buNone/>
            </a:pPr>
            <a:r>
              <a:rPr lang="ru-RU" sz="2000" dirty="0" smtClean="0">
                <a:ea typeface="Calibri"/>
              </a:rPr>
              <a:t>        </a:t>
            </a:r>
          </a:p>
          <a:p>
            <a:r>
              <a:rPr lang="ru-RU" sz="2000" b="1" dirty="0" smtClean="0">
                <a:ea typeface="Calibri"/>
              </a:rPr>
              <a:t>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игрушки  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методические пособия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на сумму 420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ea typeface="Calibri"/>
            </a:endParaRPr>
          </a:p>
          <a:p>
            <a:r>
              <a:rPr lang="ru-RU" sz="1800" b="1" dirty="0" smtClean="0"/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электронное пианино 50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тыс. руб. </a:t>
            </a:r>
            <a:endParaRPr lang="ru-RU" sz="18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16632"/>
            <a:ext cx="666023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прошедшем году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приобретено: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le-www-live-s.legocdn.com/sc/media/apem-products/wedo-2/45300-4cdf284bb497a180b6692df5bc184449.jpg?fit=around|500:380&amp;crop=500:380;*,*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93"/>
          <a:stretch/>
        </p:blipFill>
        <p:spPr bwMode="auto">
          <a:xfrm>
            <a:off x="6372200" y="727923"/>
            <a:ext cx="2232248" cy="143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IMG_7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41328"/>
            <a:ext cx="2277131" cy="10503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imag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0970" y="1700808"/>
            <a:ext cx="1790425" cy="114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37170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рециркуляторы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количестве 45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шт.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сумму 395 550,00</a:t>
            </a:r>
          </a:p>
        </p:txBody>
      </p:sp>
      <p:pic>
        <p:nvPicPr>
          <p:cNvPr id="13316" name="Picture 4" descr="C:\Users\User\Desktop\rb_2h15_baktericidnyy_nastennyy_obluchatel_recirkulyator_dvuhlampovyy_823-400x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0211" y="3298218"/>
            <a:ext cx="1483957" cy="148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65004" y="4690010"/>
            <a:ext cx="5238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каждую группу и мед. кабинет закуплены инфракрасные бесконтактные термометры</a:t>
            </a:r>
          </a:p>
        </p:txBody>
      </p:sp>
      <p:pic>
        <p:nvPicPr>
          <p:cNvPr id="13317" name="Picture 5" descr="C:\Users\User\Desktop\760994312_w640_h640_beskontaktnyj-infrakrasnyj-termomet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9164" y="4509120"/>
            <a:ext cx="1412577" cy="13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29395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проведена закупка постельного белья, посуды, бытовой химии на 1 124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998,39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8" name="Picture 6" descr="C:\Users\User\Desktop\images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2176" y="5619835"/>
            <a:ext cx="1440557" cy="12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User\Desktop\Без назван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2733" y="5752256"/>
            <a:ext cx="1105744" cy="11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65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Ремонтные работы 2020 – корпус «Звёздочка»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отремонтирован  музыкальный зал  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установлена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новая вентиляция 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пищеблоке  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отремонтировано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кабинета, </a:t>
            </a: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коридор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этажа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тамбур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емонт веранд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(деревянное покрытие пола)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произведена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замена светильников в театральном зале,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проведены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работы по монтажу и пуско-наладке АПС и СОУЭ.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pic>
        <p:nvPicPr>
          <p:cNvPr id="14338" name="Picture 2" descr="D:\фото РЕМОНТЫ\фото ремонтов 2020\ЗВЁЗДОЧКА РЕМОНТЫ ФОТО\коридор 2 этажа\20200819_164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967"/>
            <a:ext cx="2520280" cy="11618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фото РЕМОНТЫ\фото ремонтов 2020\ЗВЁЗДОЧКА РЕМОНТЫ ФОТО\светильники в театр зале\IMG_69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09120"/>
            <a:ext cx="2349138" cy="10835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фото РЕМОНТЫ\фото ремонтов 2020\ЗВЁЗДОЧКА РЕМОНТЫ ФОТО\вентиляция\IMG_69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1368152" cy="18242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фото РЕМОНТЫ\фото ремонтов 2020\ЗВЁЗДОЧКА РЕМОНТЫ ФОТО\логопед, закупки\SAwUKuW52R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5293">
            <a:off x="7383538" y="1969501"/>
            <a:ext cx="1257527" cy="16767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D:\фото РЕМОНТЫ\фото ремонтов 2020\ЗВЁЗДОЧКА РЕМОНТЫ ФОТО\музыкальный зал\20200819_1645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99362"/>
            <a:ext cx="2617852" cy="12068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7672" y="4365104"/>
            <a:ext cx="1318941" cy="1758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037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отремонтированы швы и отмостка здания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косметический ремонт в музыкальном и спортивном зале с заменой люминесцентных светильников на светодиодные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установлены новые светильники уличного освещения на имеющиеся опоры.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Ремонтные работы 2020 – корпус Ленина, 4б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D:\фото РЕМОНТЫ\фото ремонтов 2020\Ленина\замена светильников\IMG_6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2275187" cy="17063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фото РЕМОНТЫ\фото ремонтов 2020\Ленина\швы и отмостка\IMG_6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32956"/>
            <a:ext cx="2335244" cy="17514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фото РЕМОНТЫ\фото ремонтов 2020\Ленина\швы и отмостка\IMG_69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59798"/>
            <a:ext cx="2376264" cy="17821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User\Desktop\IMG_78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40968"/>
            <a:ext cx="2335244" cy="18846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7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" y="1416877"/>
            <a:ext cx="8229600" cy="5040560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установлена закрытая система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теплоснабжения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положено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асфальтовое покрытие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установлены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рулонные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шторы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проведены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косметические ремонты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муз. зале,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LEGO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– центре, сенсорной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комнате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детских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туалетах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Установлен вентиляционный зонт над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жарочным шкафом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Ремонт вентиляционных шахт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Во всех корпусах произведён монтаж системы контроля управления доступом на территорию ДОУ, проведён косметический ремонт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пищеблоков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Ремонтные работы 2020 – корпус «Радуга»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User\Desktop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6031" y="1970971"/>
            <a:ext cx="1435267" cy="20589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фото РЕМОНТЫ\фото ремонтов 2020\рнмонты Радуга\асфальт\IMG_69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30207">
            <a:off x="6836827" y="1664727"/>
            <a:ext cx="1581672" cy="21088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96723">
            <a:off x="4891323" y="4088552"/>
            <a:ext cx="1384884" cy="1846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 descr="D:\фото РЕМОНТЫ\фото ремонтов 2020\рнмонты Радуга\вент шахты\IMG_16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1878" y="4054080"/>
            <a:ext cx="2285515" cy="171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83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Израсходовано средств на ремонты</a:t>
            </a:r>
            <a:endParaRPr 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Всего  на ремонтные работы было потрачено: </a:t>
            </a:r>
          </a:p>
          <a:p>
            <a:pPr marL="0" indent="0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из бюджета ПК – 1 204,92 тыс. руб.;</a:t>
            </a:r>
          </a:p>
          <a:p>
            <a:pPr marL="0" indent="0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из местного бюджета 2 868,94 тыс. руб.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обеспечение пожарной безопасности потрачено 1094,35 тыс. руб.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антитеррористические мероприятия – 1 921,23 тыс. руб.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обеспечение санитарно-эпидемиологического состояния – 1 125,00 тыс.  руб.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30532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545" y="188640"/>
            <a:ext cx="8229600" cy="72008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Работа в новых условиях…</a:t>
            </a:r>
            <a:endParaRPr 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82289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был не простой в плане эпидемиологической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ситуации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научились работать в новых условиях, освоили дистанционные формы взаимодействия с детьми 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родителями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  <p:pic>
        <p:nvPicPr>
          <p:cNvPr id="18441" name="Picture 9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8931" y="2569800"/>
            <a:ext cx="2520280" cy="15509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C:\Users\User\Desktop\U0YkIcoWC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595" y="2290065"/>
            <a:ext cx="2837075" cy="21104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C:\Users\User\Desktop\Eiez-iv2AS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6659" y="1987124"/>
            <a:ext cx="2439332" cy="24393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8791" y="458112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период первой волны пандемии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дежурные группы в корпусе Ленина, 4б.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Льготным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категориям семей, не посещающим дежурные группы, выдавались продуктовые наборы. </a:t>
            </a:r>
          </a:p>
        </p:txBody>
      </p:sp>
      <p:pic>
        <p:nvPicPr>
          <p:cNvPr id="18444" name="Picture 12" descr="C:\Users\User\Desktop\Без назван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049047"/>
            <a:ext cx="2490269" cy="13945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71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  <p:pic>
        <p:nvPicPr>
          <p:cNvPr id="1026" name="Picture 2" descr="C:\Users\1\Desktop\Holidays_Christmas_460336_2880x1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836712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0070C0"/>
                </a:solidFill>
              </a:rPr>
              <a:t>Благодарю за внимание!</a:t>
            </a:r>
            <a:endParaRPr lang="ru-RU" sz="60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МБДОУ «Детский сад № 4»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ru-RU" sz="1800" dirty="0"/>
              <a:t> </a:t>
            </a:r>
            <a:r>
              <a:rPr lang="ru-RU" sz="1800" b="1" dirty="0"/>
              <a:t>2020 год – юбилейный!!! </a:t>
            </a:r>
            <a:r>
              <a:rPr lang="ru-RU" sz="1800" dirty="0"/>
              <a:t>МБДОУ «Детский сад №4» отметил свой 50-летний юбилей</a:t>
            </a:r>
            <a:r>
              <a:rPr lang="ru-RU" sz="1800" dirty="0" smtClean="0"/>
              <a:t>! «Звёздочке</a:t>
            </a:r>
            <a:r>
              <a:rPr lang="ru-RU" sz="1800" dirty="0"/>
              <a:t>» исполнилось 25 лет, «Радуге» - 20</a:t>
            </a:r>
            <a:r>
              <a:rPr lang="ru-RU" sz="1800" dirty="0" smtClean="0"/>
              <a:t>!</a:t>
            </a:r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/>
          </a:p>
          <a:p>
            <a:pPr algn="just"/>
            <a:r>
              <a:rPr lang="ru-RU" sz="1800" dirty="0"/>
              <a:t>      Это первый полноценный год, в котором </a:t>
            </a:r>
            <a:r>
              <a:rPr lang="ru-RU" sz="1800" dirty="0" smtClean="0"/>
              <a:t>детский сад  отработал </a:t>
            </a:r>
            <a:r>
              <a:rPr lang="ru-RU" sz="1800" dirty="0"/>
              <a:t>в составе 3-х корпусов! </a:t>
            </a:r>
            <a:endParaRPr lang="ru-RU" sz="1800" dirty="0" smtClean="0"/>
          </a:p>
          <a:p>
            <a:pPr algn="just"/>
            <a:r>
              <a:rPr lang="ru-RU" sz="1800" dirty="0" smtClean="0"/>
              <a:t>На </a:t>
            </a:r>
            <a:r>
              <a:rPr lang="ru-RU" sz="1800" dirty="0"/>
              <a:t>сегодня </a:t>
            </a:r>
            <a:r>
              <a:rPr lang="ru-RU" sz="1800" dirty="0" smtClean="0"/>
              <a:t>в ДОО 112 </a:t>
            </a:r>
            <a:r>
              <a:rPr lang="ru-RU" sz="1800" dirty="0"/>
              <a:t>сотрудников </a:t>
            </a:r>
            <a:r>
              <a:rPr lang="ru-RU" sz="1800" dirty="0" smtClean="0"/>
              <a:t>(из них 57 </a:t>
            </a:r>
            <a:r>
              <a:rPr lang="ru-RU" sz="1800" dirty="0"/>
              <a:t>педагогов</a:t>
            </a:r>
            <a:r>
              <a:rPr lang="ru-RU" sz="1800" dirty="0" smtClean="0"/>
              <a:t>). </a:t>
            </a:r>
            <a:r>
              <a:rPr lang="ru-RU" sz="1800" dirty="0"/>
              <a:t>На начало года </a:t>
            </a:r>
            <a:r>
              <a:rPr lang="ru-RU" sz="1800" dirty="0" smtClean="0"/>
              <a:t>контингент насчитывал 512 </a:t>
            </a:r>
            <a:r>
              <a:rPr lang="ru-RU" sz="1800" dirty="0"/>
              <a:t>детей,  сегодня – </a:t>
            </a:r>
            <a:r>
              <a:rPr lang="ru-RU" sz="1800" dirty="0" smtClean="0"/>
              <a:t> 455 </a:t>
            </a:r>
            <a:r>
              <a:rPr lang="ru-RU" sz="1800" dirty="0"/>
              <a:t>человек.</a:t>
            </a:r>
          </a:p>
          <a:p>
            <a:pPr algn="just"/>
            <a:r>
              <a:rPr lang="ru-RU" sz="1800" dirty="0"/>
              <a:t>     В уходящем году обучились на курсах повышения квалификации 24 педагога (43%), повысили свою квалификацию  19 педагогов (из них: 9 – соответствие, 6 – первая, 4 – высшая квалификационная категория).</a:t>
            </a:r>
          </a:p>
          <a:p>
            <a:pPr algn="just"/>
            <a:r>
              <a:rPr lang="ru-RU" sz="1800" dirty="0"/>
              <a:t>     В ДОУ оказываются дополнительные образовательные услуги на безвозмездной и платной основе по всем направлениям развития дошкольников. </a:t>
            </a:r>
            <a:r>
              <a:rPr lang="ru-RU" sz="1800" dirty="0" smtClean="0"/>
              <a:t> </a:t>
            </a:r>
            <a:r>
              <a:rPr lang="ru-RU" sz="1800" u="sng" dirty="0" smtClean="0"/>
              <a:t>Охват</a:t>
            </a:r>
            <a:r>
              <a:rPr lang="ru-RU" sz="1800" dirty="0"/>
              <a:t>:  100%! – бесплатно, 70% - платно.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  <p:pic>
        <p:nvPicPr>
          <p:cNvPr id="12290" name="Picture 2" descr="D:\фото\2020\юбилей\IMG_7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632181" cy="12241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28-12-2020_08-07-11\IMG_6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1656868" cy="12241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28-12-2020_08-07-11\IMG_61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30980"/>
            <a:ext cx="1184041" cy="12241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фото\2020\юбилей\IMG_71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28800"/>
            <a:ext cx="1584176" cy="11881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222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254725" y="980728"/>
            <a:ext cx="6117475" cy="792088"/>
          </a:xfrm>
          <a:custGeom>
            <a:avLst/>
            <a:gdLst>
              <a:gd name="connsiteX0" fmla="*/ 0 w 5910927"/>
              <a:gd name="connsiteY0" fmla="*/ 0 h 913500"/>
              <a:gd name="connsiteX1" fmla="*/ 5910927 w 5910927"/>
              <a:gd name="connsiteY1" fmla="*/ 0 h 913500"/>
              <a:gd name="connsiteX2" fmla="*/ 5910927 w 5910927"/>
              <a:gd name="connsiteY2" fmla="*/ 913500 h 913500"/>
              <a:gd name="connsiteX3" fmla="*/ 0 w 5910927"/>
              <a:gd name="connsiteY3" fmla="*/ 913500 h 913500"/>
              <a:gd name="connsiteX4" fmla="*/ 0 w 5910927"/>
              <a:gd name="connsiteY4" fmla="*/ 0 h 91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927" h="913500">
                <a:moveTo>
                  <a:pt x="0" y="0"/>
                </a:moveTo>
                <a:lnTo>
                  <a:pt x="5910927" y="0"/>
                </a:lnTo>
                <a:lnTo>
                  <a:pt x="5910927" y="913500"/>
                </a:lnTo>
                <a:lnTo>
                  <a:pt x="0" y="913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6000" tIns="208280" rIns="540000" bIns="99568" numCol="1" spcCol="1270" anchor="t" anchorCtr="0">
            <a:noAutofit/>
          </a:bodyPr>
          <a:lstStyle/>
          <a:p>
            <a:pPr marL="285750" lvl="1" indent="-285750" defTabSz="622300">
              <a:lnSpc>
                <a:spcPts val="1400"/>
              </a:lnSpc>
              <a:spcAft>
                <a:spcPts val="900"/>
              </a:spcAft>
              <a:buFont typeface="Wingdings" panose="05000000000000000000" pitchFamily="2" charset="2"/>
              <a:buChar char="§"/>
            </a:pPr>
            <a:endParaRPr lang="ru-RU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90897" y="1001204"/>
            <a:ext cx="5400600" cy="720080"/>
          </a:xfrm>
          <a:custGeom>
            <a:avLst/>
            <a:gdLst>
              <a:gd name="connsiteX0" fmla="*/ 0 w 4137648"/>
              <a:gd name="connsiteY0" fmla="*/ 49201 h 295200"/>
              <a:gd name="connsiteX1" fmla="*/ 49201 w 4137648"/>
              <a:gd name="connsiteY1" fmla="*/ 0 h 295200"/>
              <a:gd name="connsiteX2" fmla="*/ 4088447 w 4137648"/>
              <a:gd name="connsiteY2" fmla="*/ 0 h 295200"/>
              <a:gd name="connsiteX3" fmla="*/ 4137648 w 4137648"/>
              <a:gd name="connsiteY3" fmla="*/ 49201 h 295200"/>
              <a:gd name="connsiteX4" fmla="*/ 4137648 w 4137648"/>
              <a:gd name="connsiteY4" fmla="*/ 245999 h 295200"/>
              <a:gd name="connsiteX5" fmla="*/ 4088447 w 4137648"/>
              <a:gd name="connsiteY5" fmla="*/ 295200 h 295200"/>
              <a:gd name="connsiteX6" fmla="*/ 49201 w 4137648"/>
              <a:gd name="connsiteY6" fmla="*/ 295200 h 295200"/>
              <a:gd name="connsiteX7" fmla="*/ 0 w 4137648"/>
              <a:gd name="connsiteY7" fmla="*/ 245999 h 295200"/>
              <a:gd name="connsiteX8" fmla="*/ 0 w 4137648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7648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4088447" y="0"/>
                </a:lnTo>
                <a:cubicBezTo>
                  <a:pt x="4115620" y="0"/>
                  <a:pt x="4137648" y="22028"/>
                  <a:pt x="4137648" y="49201"/>
                </a:cubicBezTo>
                <a:lnTo>
                  <a:pt x="4137648" y="245999"/>
                </a:lnTo>
                <a:cubicBezTo>
                  <a:pt x="4137648" y="273172"/>
                  <a:pt x="4115620" y="295200"/>
                  <a:pt x="4088447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803" tIns="14410" rIns="170803" bIns="14410" numCol="1" spcCol="1270" anchor="ctr" anchorCtr="0">
            <a:noAutofit/>
          </a:bodyPr>
          <a:lstStyle/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Техномир» </a:t>
            </a:r>
            <a:endParaRPr lang="ru-RU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4" y="747317"/>
            <a:ext cx="971600" cy="95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0"/>
            <a:ext cx="5645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Направления деятельности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  <p:pic>
        <p:nvPicPr>
          <p:cNvPr id="46082" name="Picture 2" descr="https://pp.userapi.com/c824601/v824601548/65eca/QsPIOUaP9w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58631"/>
            <a:ext cx="2743989" cy="1830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00466" y="1988840"/>
            <a:ext cx="83116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межмуниципальном этапе Всероссийского робототехнического Форума «ИКаРёнок» в г. Лысьва. 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иплом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степени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номинации «Опыт работы»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 январь 2020 года.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течение всего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года команда детей «Детского сада №4» являлась участником серии краевых игр «LEGO TRAVEL»  в ходе, которых,  воспитанники решали технические задачи и соревновались со сверстниками края.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2020 году за счёт министерства образования и науки Пермского края в учреждение были поставлены наборы конструкторов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LEGO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робототехническое оборудование на сумму 260 тыс. рублей, которое размещено для работы в корпусе «Звёздочка».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педагогов прошли курсы по образовательной программе «Подготовка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команд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робототехническим соревнованиям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Икарёнок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для детей дошкольного возраста в рамках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«Инженерные кадры России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   участие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краевом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форуме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ИКаРёнок» в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Пермь.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720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515" y="215840"/>
            <a:ext cx="8229600" cy="1052920"/>
          </a:xfrm>
          <a:custGeom>
            <a:avLst/>
            <a:gdLst>
              <a:gd name="connsiteX0" fmla="*/ 0 w 4137648"/>
              <a:gd name="connsiteY0" fmla="*/ 49201 h 295200"/>
              <a:gd name="connsiteX1" fmla="*/ 49201 w 4137648"/>
              <a:gd name="connsiteY1" fmla="*/ 0 h 295200"/>
              <a:gd name="connsiteX2" fmla="*/ 4088447 w 4137648"/>
              <a:gd name="connsiteY2" fmla="*/ 0 h 295200"/>
              <a:gd name="connsiteX3" fmla="*/ 4137648 w 4137648"/>
              <a:gd name="connsiteY3" fmla="*/ 49201 h 295200"/>
              <a:gd name="connsiteX4" fmla="*/ 4137648 w 4137648"/>
              <a:gd name="connsiteY4" fmla="*/ 245999 h 295200"/>
              <a:gd name="connsiteX5" fmla="*/ 4088447 w 4137648"/>
              <a:gd name="connsiteY5" fmla="*/ 295200 h 295200"/>
              <a:gd name="connsiteX6" fmla="*/ 49201 w 4137648"/>
              <a:gd name="connsiteY6" fmla="*/ 295200 h 295200"/>
              <a:gd name="connsiteX7" fmla="*/ 0 w 4137648"/>
              <a:gd name="connsiteY7" fmla="*/ 245999 h 295200"/>
              <a:gd name="connsiteX8" fmla="*/ 0 w 4137648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7648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4088447" y="0"/>
                </a:lnTo>
                <a:cubicBezTo>
                  <a:pt x="4115620" y="0"/>
                  <a:pt x="4137648" y="22028"/>
                  <a:pt x="4137648" y="49201"/>
                </a:cubicBezTo>
                <a:lnTo>
                  <a:pt x="4137648" y="245999"/>
                </a:lnTo>
                <a:cubicBezTo>
                  <a:pt x="4137648" y="273172"/>
                  <a:pt x="4115620" y="295200"/>
                  <a:pt x="4088447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410" tIns="14410" rIns="86410" bIns="14410" numCol="1" spcCol="1270" anchor="ctr" anchorCtr="0">
            <a:noAutofit/>
          </a:bodyPr>
          <a:lstStyle/>
          <a:p>
            <a:pPr defTabSz="622300">
              <a:lnSpc>
                <a:spcPts val="1400"/>
              </a:lnSpc>
              <a:spcAft>
                <a:spcPct val="35000"/>
              </a:spcAft>
            </a:pP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12290" name="Picture 2" descr="C:\Users\User\Desktop\Без назва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260648"/>
            <a:ext cx="1270541" cy="95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фото\2020\коллеги\IMG_76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4581127"/>
            <a:ext cx="2788092" cy="20910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79912" y="544522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И.Г. Красильникова выступает с докладом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7899" y="1556792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476672"/>
            <a:ext cx="4913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«Родительское образование» </a:t>
            </a:r>
            <a:endParaRPr lang="ru-RU" sz="2800" dirty="0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697742" y="1522450"/>
            <a:ext cx="8229600" cy="3124944"/>
          </a:xfrm>
        </p:spPr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течение года  реализовали программу «Академия семейного воспитания», в рамках которой в 2020 работало 5 семейных клубов, проходили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lain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мероприятия. 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Опыт работы был представлен на  Всероссийской научно-практической конференции с международным участием «Развитие воспитательного потенциала современной семьи в открытом образовательном пространстве» в декабре 2020г.  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Красильникова И.Г., опубликовала статью «Развитие воспитательного потенциала современной семьи в условиях семейного клуба»  </a:t>
            </a: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 журнал  «Воспитатель ДОУ №3/2020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октябрь 2020г.;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296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Продолжаем внедрять в практику работы программу 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Феечка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- копеечка».  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Рудометова М.Н.,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Дернова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Г.Д., принимали участие в краевом конкурсе  методических и дидактических пособий по формированию финансовой грамотности детей дошкольного возраста,  ноябрь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2020г.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- Реализуется 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региональная программа по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духовно-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нравственному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воспитанию детей старшего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дошкольного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возраста  «Живые узелки».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-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Опыт работы представлен на краевой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педагогической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ярмарке  «Гостей встречаю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праздничный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стол накрываю» , ноябрь 2020г.</a:t>
            </a:r>
          </a:p>
          <a:p>
            <a:pPr>
              <a:spcBef>
                <a:spcPts val="0"/>
              </a:spcBef>
            </a:pPr>
            <a:endParaRPr lang="ru-RU" sz="1400" dirty="0" smtClean="0"/>
          </a:p>
          <a:p>
            <a:pPr>
              <a:spcBef>
                <a:spcPts val="0"/>
              </a:spcBef>
            </a:pPr>
            <a:endParaRPr lang="ru-RU" sz="1400" dirty="0"/>
          </a:p>
          <a:p>
            <a:pPr>
              <a:spcBef>
                <a:spcPts val="0"/>
              </a:spcBef>
            </a:pP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Рубан И.В.,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Тохтуева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О.Я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. – выступают с докладом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8" t="10101" r="7068" b="17450"/>
          <a:stretch/>
        </p:blipFill>
        <p:spPr>
          <a:xfrm>
            <a:off x="584645" y="260648"/>
            <a:ext cx="917923" cy="10920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  <a:custGeom>
            <a:avLst/>
            <a:gdLst>
              <a:gd name="connsiteX0" fmla="*/ 0 w 4137648"/>
              <a:gd name="connsiteY0" fmla="*/ 49201 h 295200"/>
              <a:gd name="connsiteX1" fmla="*/ 49201 w 4137648"/>
              <a:gd name="connsiteY1" fmla="*/ 0 h 295200"/>
              <a:gd name="connsiteX2" fmla="*/ 4088447 w 4137648"/>
              <a:gd name="connsiteY2" fmla="*/ 0 h 295200"/>
              <a:gd name="connsiteX3" fmla="*/ 4137648 w 4137648"/>
              <a:gd name="connsiteY3" fmla="*/ 49201 h 295200"/>
              <a:gd name="connsiteX4" fmla="*/ 4137648 w 4137648"/>
              <a:gd name="connsiteY4" fmla="*/ 245999 h 295200"/>
              <a:gd name="connsiteX5" fmla="*/ 4088447 w 4137648"/>
              <a:gd name="connsiteY5" fmla="*/ 295200 h 295200"/>
              <a:gd name="connsiteX6" fmla="*/ 49201 w 4137648"/>
              <a:gd name="connsiteY6" fmla="*/ 295200 h 295200"/>
              <a:gd name="connsiteX7" fmla="*/ 0 w 4137648"/>
              <a:gd name="connsiteY7" fmla="*/ 245999 h 295200"/>
              <a:gd name="connsiteX8" fmla="*/ 0 w 4137648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7648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4088447" y="0"/>
                </a:lnTo>
                <a:cubicBezTo>
                  <a:pt x="4115620" y="0"/>
                  <a:pt x="4137648" y="22028"/>
                  <a:pt x="4137648" y="49201"/>
                </a:cubicBezTo>
                <a:lnTo>
                  <a:pt x="4137648" y="245999"/>
                </a:lnTo>
                <a:cubicBezTo>
                  <a:pt x="4137648" y="273172"/>
                  <a:pt x="4115620" y="295200"/>
                  <a:pt x="4088447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803" tIns="14410" rIns="170803" bIns="14410" numCol="1" spcCol="1270" anchor="ctr" anchorCtr="0">
            <a:noAutofit/>
          </a:bodyPr>
          <a:lstStyle/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r>
              <a:rPr lang="ru-RU" sz="2800" b="1" dirty="0" smtClean="0">
                <a:solidFill>
                  <a:prstClr val="black"/>
                </a:solidFill>
              </a:rPr>
              <a:t>«Ранняя финансовая </a:t>
            </a:r>
          </a:p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r>
              <a:rPr lang="ru-RU" sz="2800" b="1" dirty="0" smtClean="0">
                <a:solidFill>
                  <a:prstClr val="black"/>
                </a:solidFill>
              </a:rPr>
              <a:t>грамотность»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763688" y="2996952"/>
            <a:ext cx="7056784" cy="1016664"/>
          </a:xfrm>
          <a:custGeom>
            <a:avLst/>
            <a:gdLst>
              <a:gd name="connsiteX0" fmla="*/ 0 w 4137648"/>
              <a:gd name="connsiteY0" fmla="*/ 49201 h 295200"/>
              <a:gd name="connsiteX1" fmla="*/ 49201 w 4137648"/>
              <a:gd name="connsiteY1" fmla="*/ 0 h 295200"/>
              <a:gd name="connsiteX2" fmla="*/ 4088447 w 4137648"/>
              <a:gd name="connsiteY2" fmla="*/ 0 h 295200"/>
              <a:gd name="connsiteX3" fmla="*/ 4137648 w 4137648"/>
              <a:gd name="connsiteY3" fmla="*/ 49201 h 295200"/>
              <a:gd name="connsiteX4" fmla="*/ 4137648 w 4137648"/>
              <a:gd name="connsiteY4" fmla="*/ 245999 h 295200"/>
              <a:gd name="connsiteX5" fmla="*/ 4088447 w 4137648"/>
              <a:gd name="connsiteY5" fmla="*/ 295200 h 295200"/>
              <a:gd name="connsiteX6" fmla="*/ 49201 w 4137648"/>
              <a:gd name="connsiteY6" fmla="*/ 295200 h 295200"/>
              <a:gd name="connsiteX7" fmla="*/ 0 w 4137648"/>
              <a:gd name="connsiteY7" fmla="*/ 245999 h 295200"/>
              <a:gd name="connsiteX8" fmla="*/ 0 w 4137648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7648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4088447" y="0"/>
                </a:lnTo>
                <a:cubicBezTo>
                  <a:pt x="4115620" y="0"/>
                  <a:pt x="4137648" y="22028"/>
                  <a:pt x="4137648" y="49201"/>
                </a:cubicBezTo>
                <a:lnTo>
                  <a:pt x="4137648" y="245999"/>
                </a:lnTo>
                <a:cubicBezTo>
                  <a:pt x="4137648" y="273172"/>
                  <a:pt x="4115620" y="295200"/>
                  <a:pt x="4088447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410" tIns="14410" rIns="86410" bIns="14410" numCol="1" spcCol="1270" anchor="ctr" anchorCtr="0">
            <a:noAutofit/>
          </a:bodyPr>
          <a:lstStyle/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r>
              <a:rPr lang="ru-RU" sz="2800" b="1" dirty="0" smtClean="0">
                <a:solidFill>
                  <a:prstClr val="black"/>
                </a:solidFill>
              </a:rPr>
              <a:t>«Духовно-нравственное</a:t>
            </a:r>
          </a:p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r>
              <a:rPr lang="ru-RU" sz="2800" b="1" dirty="0" smtClean="0">
                <a:solidFill>
                  <a:prstClr val="black"/>
                </a:solidFill>
              </a:rPr>
              <a:t> воспитание»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2996952"/>
            <a:ext cx="1152127" cy="101666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82000" r="-82000"/>
            </a:stretch>
          </a:blip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266" name="Picture 2" descr="C:\Users\User\Desktop\IMG_7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47" y="4293096"/>
            <a:ext cx="2520281" cy="18862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057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006" y="106619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+mn-lt"/>
              </a:rPr>
              <a:t> </a:t>
            </a:r>
            <a:endParaRPr lang="ru-RU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Организация и проведение муниципальных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соревнований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«Зимняя спартакиада» среди воспитанников подготовительных групп МБДОУ «Детский сад № 4» ЗАТО Звёздный, февраль 2020г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Онлайн-конкурс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«От самоделок до изобретений будущего»-39 человек; апрель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2020г.;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Дистанционная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интерактивная игра «Путешествие по Звёздному»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для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детей подготовительных групп МБДОУ «Детский сад №4», ноябрь 2020г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Смотр-конкурс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МБДОУ «Детский сад № 4» «Лучшее дидактическое пособие по развитию связной речи для детей дошкольного возраста», декабрь 2020г.;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Смотр-конкурс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совместного творчества родителей (законных представителей) и детей «Новогоднее ассорти», декабрь 2020г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Единый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родительский день. Спортивный марафон МБДОУ «Детский сад №4», «Активно мы с тобой проводим выходной», ноябрь 2020г.;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Краевая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дистанционная командная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онлайн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игра «LEGO TRAVEL», диплом, ноябрь 2020г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r>
              <a:rPr lang="ru-RU" sz="1800" dirty="0"/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Онлайн - игра «ПИН-КОД дома»,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течение всего года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88640"/>
            <a:ext cx="792088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организованные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учреждением для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образовательного процесса: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0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77723"/>
            <a:ext cx="758152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l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Мероприятия организованные учреждением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участников образовательного процесса: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проведение профессионального конкурса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«Детский сад № 4» «Педагогический дебют- 2020»,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январь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2020г,: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проведение интеллектуально-познавательной игры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«По страницам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истории ВО войны» среди педагогов МБДОУ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Детский сад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         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февраль 2020г.;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проведение конкурса в ДОУ «Лучший уголок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патриотическому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воспитанию», февраль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2020г.;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Онлайн-конкурс чтецов «Мы наследники Победы», в закрытой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группе ВК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«Академия Почемучек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май 2020г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«Ночь в музее в детском саду» в закрытой группе ВК «Академия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Почемучек»,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май 2020г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Documents\ПЕДАГОГИ\критерии\2020\2 кв. 2020\Хасанова А.Г\8qSBFvDfEj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962" y="4120049"/>
            <a:ext cx="1645794" cy="23295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AppData\Local\Temp\Rar$DIa0.094\8JjX34s6Jz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054342"/>
            <a:ext cx="1632024" cy="23085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AppData\Local\Temp\Rar$DIa0.004\dfYXD0lRu3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9103" y="4034258"/>
            <a:ext cx="1645794" cy="23295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Documents\ПЕДАГОГИ\критерии\2020\3 кв.2020\Посохина М.В\Презинтация опыта на уровень ДОУ Благодарственное письм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09651"/>
            <a:ext cx="1594790" cy="22544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:\Documents\ПЕДАГОГИ\критерии\2020\3 кв.2020\Суранова И.П\PKy7c2TecX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42369"/>
            <a:ext cx="1717068" cy="24272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1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29" t="22723" r="45466" b="14861"/>
          <a:stretch/>
        </p:blipFill>
        <p:spPr bwMode="auto">
          <a:xfrm>
            <a:off x="2411760" y="4509120"/>
            <a:ext cx="1508028" cy="20459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7296" y="1916832"/>
            <a:ext cx="6336704" cy="648072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ea typeface="Calibri"/>
                <a:cs typeface="Times New Roman"/>
              </a:rPr>
              <a:t> </a:t>
            </a:r>
            <a:endParaRPr lang="ru-RU" sz="1800" b="1" dirty="0" smtClean="0">
              <a:ea typeface="Times New Roman"/>
            </a:endParaRPr>
          </a:p>
          <a:p>
            <a:pPr>
              <a:buNone/>
            </a:pPr>
            <a:r>
              <a:rPr lang="ru-RU" sz="1800" b="1" dirty="0" smtClean="0">
                <a:ea typeface="Times New Roman"/>
              </a:rPr>
              <a:t> </a:t>
            </a:r>
          </a:p>
          <a:p>
            <a:endParaRPr lang="ru-RU" sz="1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83243"/>
            <a:ext cx="2133600" cy="365125"/>
          </a:xfrm>
        </p:spPr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0" y="658487"/>
            <a:ext cx="8144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профессионального мастерства: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4"/>
          <p:cNvSpPr>
            <a:spLocks noGrp="1"/>
          </p:cNvSpPr>
          <p:nvPr>
            <p:ph type="title"/>
          </p:nvPr>
        </p:nvSpPr>
        <p:spPr>
          <a:xfrm>
            <a:off x="755576" y="0"/>
            <a:ext cx="806223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l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Участие педагогического коллектива в краевых муниципальных мероприятиях: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 bwMode="auto">
          <a:xfrm>
            <a:off x="216920" y="2325391"/>
            <a:ext cx="4896546" cy="6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671" y="995597"/>
            <a:ext cx="54874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Цюрпита Т.А., Краевой конкурс «Все начинается с педагога», номинация «Педагог на 5»  с разработкой  НОД «Поход в страну ГТО» - 3 место, апрель 2020г.;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Красильникова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 Г.,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Дернова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Д., Васенина Е. А.,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 методических разработок по родительскому образованию взрослых и детей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Родительству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стоит учиться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родительству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стоит учить», март 2020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79912" y="3645024"/>
            <a:ext cx="53447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Тохтуева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С.Я., краевой конкурс «Музыкальная мозаика», номинация «Танцевальная палитра», диплом 2 степени, март 2020г.;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Лорер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И.Е.,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Порубова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Э.Г., краевой конкурс «Все начинается с педагога», номинация «Я – Техно-Педагог», диплом 3 степени,  март 2020г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Всероссийского конкурса «Учитель года–2020»: Цюрпита Т.А., инструктор по ФИЗО, 1 место,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Астремская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М.О., воспитатель, 2 место, Лебедева Е.А., воспитатель,  3 место.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r>
              <a:rPr lang="ru-RU" dirty="0" smtClean="0"/>
              <a:t> </a:t>
            </a:r>
            <a:endParaRPr lang="ru-RU" dirty="0">
              <a:effectLst/>
            </a:endParaRPr>
          </a:p>
        </p:txBody>
      </p:sp>
      <p:pic>
        <p:nvPicPr>
          <p:cNvPr id="16" name="Picture 6" descr="F:\Documents\ПЕДАГОГИ\критерии\2020\4 кв. 2020\Я талантлив Лауреат 1 ст. 29.11.2020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5349" y="3933056"/>
            <a:ext cx="1501927" cy="21245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02" t="22851" r="46575" b="14782"/>
          <a:stretch/>
        </p:blipFill>
        <p:spPr bwMode="auto">
          <a:xfrm>
            <a:off x="216920" y="3551572"/>
            <a:ext cx="1473217" cy="20927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60" t="17767" r="31355" b="12925"/>
          <a:stretch/>
        </p:blipFill>
        <p:spPr bwMode="auto">
          <a:xfrm>
            <a:off x="7511117" y="794287"/>
            <a:ext cx="1478721" cy="209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F:\Documents\ПЕДАГОГИ\критерии\2020\2 кв. 2020\Гатауллина Е.Г\Гатауллина Библиоте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6511" y="1249237"/>
            <a:ext cx="1518238" cy="21523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Documents\ПЕДАГОГИ\критерии\2020\1 кв. 2020\Астремская М.О\gnjzTdq5Eq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2898" y="1646146"/>
            <a:ext cx="1470094" cy="20351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020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332656"/>
            <a:ext cx="820891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Красильникова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И.Г., воспитатель, Всероссийский конкурс в сетевом издании Фонд 21 века с авторской работой «Презентация патриотического уголка», диплом-ОБЩЕСТВЕННОЕ ПРИЗНАНИЕ, ноябрь 2020г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Гостюхина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Л.А., воспитатель, Международный конкурс  «Лучший проект воспитателя» Тема проекта.  «Здоровый образ жизни – это здорово», диплом 1 место, ноябрь 2020г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Порубова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Э.Г., воспитатель, Всероссийский конкурс «Воспитание патриота и гражданина России 21 века, Сценарий мероприятия «Азбука прав ребенка», ноябрь 2020г.;</a:t>
            </a:r>
          </a:p>
        </p:txBody>
      </p:sp>
      <p:pic>
        <p:nvPicPr>
          <p:cNvPr id="5" name="Picture 5" descr="F:\Documents\ПЕДАГОГИ\критерии\2020\1 кв. 2020\Астремская М.О\gnjzTdq5Eq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616" y="3258298"/>
            <a:ext cx="1512168" cy="20934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Documents\ПЕДАГОГИ\критерии\2020\1 кв. 2020\Астремская М.О\q_D9ObKYDk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7552" y="3645024"/>
            <a:ext cx="1552912" cy="20705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Documents\ПЕДАГОГИ\имидж ДОУ\2020-2021\Кумова М.Н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8316" y="3163403"/>
            <a:ext cx="1353627" cy="19160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25" t="16540" r="10681" b="14492"/>
          <a:stretch/>
        </p:blipFill>
        <p:spPr bwMode="auto">
          <a:xfrm>
            <a:off x="5956924" y="5202670"/>
            <a:ext cx="2056450" cy="14528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31" t="18278" r="34618" b="26627"/>
          <a:stretch/>
        </p:blipFill>
        <p:spPr bwMode="auto">
          <a:xfrm>
            <a:off x="2123728" y="4413135"/>
            <a:ext cx="1559558" cy="22066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96" t="35439" r="35269" b="10305"/>
          <a:stretch/>
        </p:blipFill>
        <p:spPr bwMode="auto">
          <a:xfrm>
            <a:off x="5580112" y="3164199"/>
            <a:ext cx="1405037" cy="198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79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5258</TotalTime>
  <Words>1662</Words>
  <Application>Microsoft Office PowerPoint</Application>
  <PresentationFormat>Экран (4:3)</PresentationFormat>
  <Paragraphs>191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МБДОУ «Детский сад № 4»</vt:lpstr>
      <vt:lpstr>Слайд 3</vt:lpstr>
      <vt:lpstr>Слайд 4</vt:lpstr>
      <vt:lpstr>«Ранняя финансовая  грамотность»</vt:lpstr>
      <vt:lpstr> </vt:lpstr>
      <vt:lpstr>Мероприятия организованные учреждением  для участников образовательного процесса:</vt:lpstr>
      <vt:lpstr>Участие педагогического коллектива в краевых муниципальных мероприятиях:</vt:lpstr>
      <vt:lpstr>Слайд 9</vt:lpstr>
      <vt:lpstr>Слайд 10</vt:lpstr>
      <vt:lpstr>Достижения наших воспитанников:</vt:lpstr>
      <vt:lpstr>Достижения наших воспитанников:</vt:lpstr>
      <vt:lpstr>       В прошедшем году приобретено:</vt:lpstr>
      <vt:lpstr>Ремонтные работы 2020 – корпус «Звёздочка»</vt:lpstr>
      <vt:lpstr>Ремонтные работы 2020 – корпус Ленина, 4б</vt:lpstr>
      <vt:lpstr>Ремонтные работы 2020 – корпус «Радуга»</vt:lpstr>
      <vt:lpstr>Израсходовано средств на ремонты</vt:lpstr>
      <vt:lpstr>Работа в новых условиях…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</dc:title>
  <dc:creator>Голубцов Алексей Валерьевич</dc:creator>
  <cp:lastModifiedBy>1</cp:lastModifiedBy>
  <cp:revision>453</cp:revision>
  <cp:lastPrinted>2018-08-23T10:30:08Z</cp:lastPrinted>
  <dcterms:created xsi:type="dcterms:W3CDTF">2018-06-27T09:13:03Z</dcterms:created>
  <dcterms:modified xsi:type="dcterms:W3CDTF">2020-12-30T07:44:22Z</dcterms:modified>
</cp:coreProperties>
</file>